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1.xml" ContentType="application/vnd.openxmlformats-officedocument.presentationml.tags+xml"/>
  <Override PartName="/ppt/notesSlides/notesSlide31.xml" ContentType="application/vnd.openxmlformats-officedocument.presentationml.notesSlide+xml"/>
  <Override PartName="/ppt/tags/tag12.xml" ContentType="application/vnd.openxmlformats-officedocument.presentationml.tags+xml"/>
  <Override PartName="/ppt/notesSlides/notesSlide32.xml" ContentType="application/vnd.openxmlformats-officedocument.presentationml.notesSlide+xml"/>
  <Override PartName="/ppt/tags/tag13.xml" ContentType="application/vnd.openxmlformats-officedocument.presentationml.tags+xml"/>
  <Override PartName="/ppt/notesSlides/notesSlide33.xml" ContentType="application/vnd.openxmlformats-officedocument.presentationml.notesSlide+xml"/>
  <Override PartName="/ppt/tags/tag14.xml" ContentType="application/vnd.openxmlformats-officedocument.presentationml.tags+xml"/>
  <Override PartName="/ppt/notesSlides/notesSlide34.xml" ContentType="application/vnd.openxmlformats-officedocument.presentationml.notesSlide+xml"/>
  <Override PartName="/ppt/tags/tag15.xml" ContentType="application/vnd.openxmlformats-officedocument.presentationml.tags+xml"/>
  <Override PartName="/ppt/notesSlides/notesSlide35.xml" ContentType="application/vnd.openxmlformats-officedocument.presentationml.notesSlide+xml"/>
  <Override PartName="/ppt/tags/tag16.xml" ContentType="application/vnd.openxmlformats-officedocument.presentationml.tags+xml"/>
  <Override PartName="/ppt/notesSlides/notesSlide36.xml" ContentType="application/vnd.openxmlformats-officedocument.presentationml.notesSlide+xml"/>
  <Override PartName="/ppt/tags/tag17.xml" ContentType="application/vnd.openxmlformats-officedocument.presentationml.tags+xml"/>
  <Override PartName="/ppt/notesSlides/notesSlide37.xml" ContentType="application/vnd.openxmlformats-officedocument.presentationml.notesSlide+xml"/>
  <Override PartName="/ppt/tags/tag18.xml" ContentType="application/vnd.openxmlformats-officedocument.presentationml.tags+xml"/>
  <Override PartName="/ppt/notesSlides/notesSlide38.xml" ContentType="application/vnd.openxmlformats-officedocument.presentationml.notesSlide+xml"/>
  <Override PartName="/ppt/tags/tag19.xml" ContentType="application/vnd.openxmlformats-officedocument.presentationml.tags+xml"/>
  <Override PartName="/ppt/notesSlides/notesSlide39.xml" ContentType="application/vnd.openxmlformats-officedocument.presentationml.notesSlide+xml"/>
  <Override PartName="/ppt/tags/tag20.xml" ContentType="application/vnd.openxmlformats-officedocument.presentationml.tags+xml"/>
  <Override PartName="/ppt/notesSlides/notesSlide40.xml" ContentType="application/vnd.openxmlformats-officedocument.presentationml.notesSlide+xml"/>
  <Override PartName="/ppt/tags/tag21.xml" ContentType="application/vnd.openxmlformats-officedocument.presentationml.tags+xml"/>
  <Override PartName="/ppt/notesSlides/notesSlide41.xml" ContentType="application/vnd.openxmlformats-officedocument.presentationml.notesSlide+xml"/>
  <Override PartName="/ppt/tags/tag22.xml" ContentType="application/vnd.openxmlformats-officedocument.presentationml.tags+xml"/>
  <Override PartName="/ppt/notesSlides/notesSlide42.xml" ContentType="application/vnd.openxmlformats-officedocument.presentationml.notesSlide+xml"/>
  <Override PartName="/ppt/tags/tag23.xml" ContentType="application/vnd.openxmlformats-officedocument.presentationml.tags+xml"/>
  <Override PartName="/ppt/notesSlides/notesSlide43.xml" ContentType="application/vnd.openxmlformats-officedocument.presentationml.notesSlide+xml"/>
  <Override PartName="/ppt/tags/tag24.xml" ContentType="application/vnd.openxmlformats-officedocument.presentationml.tags+xml"/>
  <Override PartName="/ppt/notesSlides/notesSlide44.xml" ContentType="application/vnd.openxmlformats-officedocument.presentationml.notesSlide+xml"/>
  <Override PartName="/ppt/tags/tag25.xml" ContentType="application/vnd.openxmlformats-officedocument.presentationml.tags+xml"/>
  <Override PartName="/ppt/notesSlides/notesSlide45.xml" ContentType="application/vnd.openxmlformats-officedocument.presentationml.notesSlide+xml"/>
  <Override PartName="/ppt/tags/tag26.xml" ContentType="application/vnd.openxmlformats-officedocument.presentationml.tags+xml"/>
  <Override PartName="/ppt/notesSlides/notesSlide46.xml" ContentType="application/vnd.openxmlformats-officedocument.presentationml.notesSlide+xml"/>
  <Override PartName="/ppt/tags/tag27.xml" ContentType="application/vnd.openxmlformats-officedocument.presentationml.tags+xml"/>
  <Override PartName="/ppt/notesSlides/notesSlide47.xml" ContentType="application/vnd.openxmlformats-officedocument.presentationml.notesSlide+xml"/>
  <Override PartName="/ppt/tags/tag28.xml" ContentType="application/vnd.openxmlformats-officedocument.presentationml.tags+xml"/>
  <Override PartName="/ppt/notesSlides/notesSlide48.xml" ContentType="application/vnd.openxmlformats-officedocument.presentationml.notesSlide+xml"/>
  <Override PartName="/ppt/tags/tag29.xml" ContentType="application/vnd.openxmlformats-officedocument.presentationml.tags+xml"/>
  <Override PartName="/ppt/notesSlides/notesSlide49.xml" ContentType="application/vnd.openxmlformats-officedocument.presentationml.notesSlide+xml"/>
  <Override PartName="/ppt/tags/tag30.xml" ContentType="application/vnd.openxmlformats-officedocument.presentationml.tags+xml"/>
  <Override PartName="/ppt/notesSlides/notesSlide50.xml" ContentType="application/vnd.openxmlformats-officedocument.presentationml.notesSlide+xml"/>
  <Override PartName="/ppt/tags/tag31.xml" ContentType="application/vnd.openxmlformats-officedocument.presentationml.tags+xml"/>
  <Override PartName="/ppt/notesSlides/notesSlide51.xml" ContentType="application/vnd.openxmlformats-officedocument.presentationml.notesSlide+xml"/>
  <Override PartName="/ppt/tags/tag32.xml" ContentType="application/vnd.openxmlformats-officedocument.presentationml.tags+xml"/>
  <Override PartName="/ppt/notesSlides/notesSlide52.xml" ContentType="application/vnd.openxmlformats-officedocument.presentationml.notesSlide+xml"/>
  <Override PartName="/ppt/tags/tag33.xml" ContentType="application/vnd.openxmlformats-officedocument.presentationml.tags+xml"/>
  <Override PartName="/ppt/notesSlides/notesSlide53.xml" ContentType="application/vnd.openxmlformats-officedocument.presentationml.notesSlide+xml"/>
  <Override PartName="/ppt/tags/tag34.xml" ContentType="application/vnd.openxmlformats-officedocument.presentationml.tags+xml"/>
  <Override PartName="/ppt/notesSlides/notesSlide54.xml" ContentType="application/vnd.openxmlformats-officedocument.presentationml.notesSlide+xml"/>
  <Override PartName="/ppt/tags/tag35.xml" ContentType="application/vnd.openxmlformats-officedocument.presentationml.tags+xml"/>
  <Override PartName="/ppt/notesSlides/notesSlide55.xml" ContentType="application/vnd.openxmlformats-officedocument.presentationml.notesSlide+xml"/>
  <Override PartName="/ppt/tags/tag36.xml" ContentType="application/vnd.openxmlformats-officedocument.presentationml.tags+xml"/>
  <Override PartName="/ppt/notesSlides/notesSlide56.xml" ContentType="application/vnd.openxmlformats-officedocument.presentationml.notesSlide+xml"/>
  <Override PartName="/ppt/tags/tag37.xml" ContentType="application/vnd.openxmlformats-officedocument.presentationml.tags+xml"/>
  <Override PartName="/ppt/notesSlides/notesSlide57.xml" ContentType="application/vnd.openxmlformats-officedocument.presentationml.notesSlide+xml"/>
  <Override PartName="/ppt/tags/tag38.xml" ContentType="application/vnd.openxmlformats-officedocument.presentationml.tags+xml"/>
  <Override PartName="/ppt/notesSlides/notesSlide58.xml" ContentType="application/vnd.openxmlformats-officedocument.presentationml.notesSlide+xml"/>
  <Override PartName="/ppt/tags/tag39.xml" ContentType="application/vnd.openxmlformats-officedocument.presentationml.tags+xml"/>
  <Override PartName="/ppt/notesSlides/notesSlide59.xml" ContentType="application/vnd.openxmlformats-officedocument.presentationml.notesSlide+xml"/>
  <Override PartName="/ppt/tags/tag40.xml" ContentType="application/vnd.openxmlformats-officedocument.presentationml.tags+xml"/>
  <Override PartName="/ppt/notesSlides/notesSlide60.xml" ContentType="application/vnd.openxmlformats-officedocument.presentationml.notesSlide+xml"/>
  <Override PartName="/ppt/tags/tag41.xml" ContentType="application/vnd.openxmlformats-officedocument.presentationml.tags+xml"/>
  <Override PartName="/ppt/notesSlides/notesSlide61.xml" ContentType="application/vnd.openxmlformats-officedocument.presentationml.notesSlide+xml"/>
  <Override PartName="/ppt/tags/tag42.xml" ContentType="application/vnd.openxmlformats-officedocument.presentationml.tags+xml"/>
  <Override PartName="/ppt/notesSlides/notesSlide62.xml" ContentType="application/vnd.openxmlformats-officedocument.presentationml.notesSlide+xml"/>
  <Override PartName="/ppt/tags/tag43.xml" ContentType="application/vnd.openxmlformats-officedocument.presentationml.tags+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5"/>
  </p:notesMasterIdLst>
  <p:sldIdLst>
    <p:sldId id="876" r:id="rId2"/>
    <p:sldId id="886" r:id="rId3"/>
    <p:sldId id="936" r:id="rId4"/>
    <p:sldId id="955" r:id="rId5"/>
    <p:sldId id="942" r:id="rId6"/>
    <p:sldId id="957" r:id="rId7"/>
    <p:sldId id="944" r:id="rId8"/>
    <p:sldId id="946" r:id="rId9"/>
    <p:sldId id="947" r:id="rId10"/>
    <p:sldId id="948" r:id="rId11"/>
    <p:sldId id="952" r:id="rId12"/>
    <p:sldId id="967" r:id="rId13"/>
    <p:sldId id="968" r:id="rId14"/>
    <p:sldId id="976" r:id="rId15"/>
    <p:sldId id="980" r:id="rId16"/>
    <p:sldId id="981" r:id="rId17"/>
    <p:sldId id="987" r:id="rId18"/>
    <p:sldId id="984" r:id="rId19"/>
    <p:sldId id="985" r:id="rId20"/>
    <p:sldId id="990" r:id="rId21"/>
    <p:sldId id="995" r:id="rId22"/>
    <p:sldId id="996" r:id="rId23"/>
    <p:sldId id="1001" r:id="rId24"/>
    <p:sldId id="1002" r:id="rId25"/>
    <p:sldId id="1003" r:id="rId26"/>
    <p:sldId id="1004" r:id="rId27"/>
    <p:sldId id="1021" r:id="rId28"/>
    <p:sldId id="1035" r:id="rId29"/>
    <p:sldId id="1024" r:id="rId30"/>
    <p:sldId id="1025" r:id="rId31"/>
    <p:sldId id="1059" r:id="rId32"/>
    <p:sldId id="1061" r:id="rId33"/>
    <p:sldId id="1062" r:id="rId34"/>
    <p:sldId id="790" r:id="rId35"/>
    <p:sldId id="1064" r:id="rId36"/>
    <p:sldId id="1065" r:id="rId37"/>
    <p:sldId id="792" r:id="rId38"/>
    <p:sldId id="881" r:id="rId39"/>
    <p:sldId id="795" r:id="rId40"/>
    <p:sldId id="959" r:id="rId41"/>
    <p:sldId id="812" r:id="rId42"/>
    <p:sldId id="960" r:id="rId43"/>
    <p:sldId id="1067" r:id="rId44"/>
    <p:sldId id="933" r:id="rId45"/>
    <p:sldId id="962" r:id="rId46"/>
    <p:sldId id="963" r:id="rId47"/>
    <p:sldId id="771" r:id="rId48"/>
    <p:sldId id="865" r:id="rId49"/>
    <p:sldId id="934" r:id="rId50"/>
    <p:sldId id="935" r:id="rId51"/>
    <p:sldId id="964" r:id="rId52"/>
    <p:sldId id="1070" r:id="rId53"/>
    <p:sldId id="937" r:id="rId54"/>
    <p:sldId id="939" r:id="rId55"/>
    <p:sldId id="940" r:id="rId56"/>
    <p:sldId id="941" r:id="rId57"/>
    <p:sldId id="1073" r:id="rId58"/>
    <p:sldId id="1074" r:id="rId59"/>
    <p:sldId id="1075" r:id="rId60"/>
    <p:sldId id="1076" r:id="rId61"/>
    <p:sldId id="949" r:id="rId62"/>
    <p:sldId id="953" r:id="rId63"/>
    <p:sldId id="1083" r:id="rId64"/>
  </p:sldIdLst>
  <p:sldSz cx="9144000" cy="5143500" type="screen16x9"/>
  <p:notesSz cx="6858000" cy="9144000"/>
  <p:custDataLst>
    <p:tags r:id="rId66"/>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4" clrIdx="3">
    <p:extLst>
      <p:ext uri="{19B8F6BF-5375-455C-9EA6-DF929625EA0E}">
        <p15:presenceInfo xmlns:p15="http://schemas.microsoft.com/office/powerpoint/2012/main" userId="S::suliving@cisco.com::dc701d48-dd51-411a-9041-b7f1328f1486" providerId="AD"/>
      </p:ext>
    </p:extLst>
  </p:cmAuthor>
  <p:cmAuthor id="4" name="jagibbon" initials="jmg" lastIdx="3"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7B938F-483C-7842-8E36-C88443A95703}" v="8" dt="2025-02-03T12:42:30.5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936" autoAdjust="0"/>
    <p:restoredTop sz="96289" autoAdjust="0"/>
  </p:normalViewPr>
  <p:slideViewPr>
    <p:cSldViewPr snapToGrid="0" showGuides="1">
      <p:cViewPr varScale="1">
        <p:scale>
          <a:sx n="220" d="100"/>
          <a:sy n="220" d="100"/>
        </p:scale>
        <p:origin x="456" y="184"/>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úlius Baráth" userId="e650c4ab-697e-4750-bd58-c1531aabce95" providerId="ADAL" clId="{95530D63-128C-714C-B6AF-839B0100B3C8}"/>
    <pc:docChg chg="custSel addSld delSld modSld">
      <pc:chgData name="Július Baráth" userId="e650c4ab-697e-4750-bd58-c1531aabce95" providerId="ADAL" clId="{95530D63-128C-714C-B6AF-839B0100B3C8}" dt="2020-01-20T10:35:16.895" v="67" actId="2696"/>
      <pc:docMkLst>
        <pc:docMk/>
      </pc:docMkLst>
      <pc:sldChg chg="del">
        <pc:chgData name="Július Baráth" userId="e650c4ab-697e-4750-bd58-c1531aabce95" providerId="ADAL" clId="{95530D63-128C-714C-B6AF-839B0100B3C8}" dt="2020-01-20T10:23:49.570" v="10" actId="2696"/>
        <pc:sldMkLst>
          <pc:docMk/>
          <pc:sldMk cId="4190828277" sldId="291"/>
        </pc:sldMkLst>
      </pc:sldChg>
      <pc:sldChg chg="del">
        <pc:chgData name="Július Baráth" userId="e650c4ab-697e-4750-bd58-c1531aabce95" providerId="ADAL" clId="{95530D63-128C-714C-B6AF-839B0100B3C8}" dt="2020-01-20T10:24:29.820" v="13" actId="2696"/>
        <pc:sldMkLst>
          <pc:docMk/>
          <pc:sldMk cId="2342478232" sldId="628"/>
        </pc:sldMkLst>
      </pc:sldChg>
      <pc:sldChg chg="del">
        <pc:chgData name="Július Baráth" userId="e650c4ab-697e-4750-bd58-c1531aabce95" providerId="ADAL" clId="{95530D63-128C-714C-B6AF-839B0100B3C8}" dt="2020-01-20T10:24:29.799" v="12" actId="2696"/>
        <pc:sldMkLst>
          <pc:docMk/>
          <pc:sldMk cId="673099643" sldId="759"/>
        </pc:sldMkLst>
      </pc:sldChg>
      <pc:sldChg chg="add">
        <pc:chgData name="Július Baráth" userId="e650c4ab-697e-4750-bd58-c1531aabce95" providerId="ADAL" clId="{95530D63-128C-714C-B6AF-839B0100B3C8}" dt="2020-01-20T10:23:12.184" v="0"/>
        <pc:sldMkLst>
          <pc:docMk/>
          <pc:sldMk cId="3882446541" sldId="771"/>
        </pc:sldMkLst>
      </pc:sldChg>
      <pc:sldChg chg="del">
        <pc:chgData name="Július Baráth" userId="e650c4ab-697e-4750-bd58-c1531aabce95" providerId="ADAL" clId="{95530D63-128C-714C-B6AF-839B0100B3C8}" dt="2020-01-20T10:25:19.719" v="17" actId="2696"/>
        <pc:sldMkLst>
          <pc:docMk/>
          <pc:sldMk cId="49223303" sldId="788"/>
        </pc:sldMkLst>
      </pc:sldChg>
      <pc:sldChg chg="add">
        <pc:chgData name="Július Baráth" userId="e650c4ab-697e-4750-bd58-c1531aabce95" providerId="ADAL" clId="{95530D63-128C-714C-B6AF-839B0100B3C8}" dt="2020-01-20T10:23:12.184" v="0"/>
        <pc:sldMkLst>
          <pc:docMk/>
          <pc:sldMk cId="4074723622" sldId="790"/>
        </pc:sldMkLst>
      </pc:sldChg>
      <pc:sldChg chg="add">
        <pc:chgData name="Július Baráth" userId="e650c4ab-697e-4750-bd58-c1531aabce95" providerId="ADAL" clId="{95530D63-128C-714C-B6AF-839B0100B3C8}" dt="2020-01-20T10:23:12.184" v="0"/>
        <pc:sldMkLst>
          <pc:docMk/>
          <pc:sldMk cId="3591334995" sldId="792"/>
        </pc:sldMkLst>
      </pc:sldChg>
      <pc:sldChg chg="add">
        <pc:chgData name="Július Baráth" userId="e650c4ab-697e-4750-bd58-c1531aabce95" providerId="ADAL" clId="{95530D63-128C-714C-B6AF-839B0100B3C8}" dt="2020-01-20T10:23:12.184" v="0"/>
        <pc:sldMkLst>
          <pc:docMk/>
          <pc:sldMk cId="2707239319" sldId="795"/>
        </pc:sldMkLst>
      </pc:sldChg>
      <pc:sldChg chg="add del">
        <pc:chgData name="Július Baráth" userId="e650c4ab-697e-4750-bd58-c1531aabce95" providerId="ADAL" clId="{95530D63-128C-714C-B6AF-839B0100B3C8}" dt="2020-01-20T10:32:01.531" v="51" actId="2696"/>
        <pc:sldMkLst>
          <pc:docMk/>
          <pc:sldMk cId="710927219" sldId="808"/>
        </pc:sldMkLst>
      </pc:sldChg>
      <pc:sldChg chg="add">
        <pc:chgData name="Július Baráth" userId="e650c4ab-697e-4750-bd58-c1531aabce95" providerId="ADAL" clId="{95530D63-128C-714C-B6AF-839B0100B3C8}" dt="2020-01-20T10:23:12.184" v="0"/>
        <pc:sldMkLst>
          <pc:docMk/>
          <pc:sldMk cId="2621358345" sldId="812"/>
        </pc:sldMkLst>
      </pc:sldChg>
      <pc:sldChg chg="add">
        <pc:chgData name="Július Baráth" userId="e650c4ab-697e-4750-bd58-c1531aabce95" providerId="ADAL" clId="{95530D63-128C-714C-B6AF-839B0100B3C8}" dt="2020-01-20T10:23:12.184" v="0"/>
        <pc:sldMkLst>
          <pc:docMk/>
          <pc:sldMk cId="1246715830" sldId="865"/>
        </pc:sldMkLst>
      </pc:sldChg>
      <pc:sldChg chg="add del">
        <pc:chgData name="Július Baráth" userId="e650c4ab-697e-4750-bd58-c1531aabce95" providerId="ADAL" clId="{95530D63-128C-714C-B6AF-839B0100B3C8}" dt="2020-01-20T10:23:39.024" v="5" actId="2696"/>
        <pc:sldMkLst>
          <pc:docMk/>
          <pc:sldMk cId="3482210557" sldId="874"/>
        </pc:sldMkLst>
      </pc:sldChg>
      <pc:sldChg chg="add">
        <pc:chgData name="Július Baráth" userId="e650c4ab-697e-4750-bd58-c1531aabce95" providerId="ADAL" clId="{95530D63-128C-714C-B6AF-839B0100B3C8}" dt="2020-01-20T10:23:12.184" v="0"/>
        <pc:sldMkLst>
          <pc:docMk/>
          <pc:sldMk cId="4183533903" sldId="881"/>
        </pc:sldMkLst>
      </pc:sldChg>
      <pc:sldChg chg="add del">
        <pc:chgData name="Július Baráth" userId="e650c4ab-697e-4750-bd58-c1531aabce95" providerId="ADAL" clId="{95530D63-128C-714C-B6AF-839B0100B3C8}" dt="2020-01-20T10:32:21.367" v="53" actId="2696"/>
        <pc:sldMkLst>
          <pc:docMk/>
          <pc:sldMk cId="1030649865" sldId="919"/>
        </pc:sldMkLst>
      </pc:sldChg>
      <pc:sldChg chg="add del">
        <pc:chgData name="Július Baráth" userId="e650c4ab-697e-4750-bd58-c1531aabce95" providerId="ADAL" clId="{95530D63-128C-714C-B6AF-839B0100B3C8}" dt="2020-01-20T10:32:50.573" v="54" actId="2696"/>
        <pc:sldMkLst>
          <pc:docMk/>
          <pc:sldMk cId="2861055454" sldId="920"/>
        </pc:sldMkLst>
      </pc:sldChg>
      <pc:sldChg chg="del">
        <pc:chgData name="Július Baráth" userId="e650c4ab-697e-4750-bd58-c1531aabce95" providerId="ADAL" clId="{95530D63-128C-714C-B6AF-839B0100B3C8}" dt="2020-01-20T10:24:07.845" v="11" actId="2696"/>
        <pc:sldMkLst>
          <pc:docMk/>
          <pc:sldMk cId="3381894665" sldId="925"/>
        </pc:sldMkLst>
      </pc:sldChg>
      <pc:sldChg chg="del">
        <pc:chgData name="Július Baráth" userId="e650c4ab-697e-4750-bd58-c1531aabce95" providerId="ADAL" clId="{95530D63-128C-714C-B6AF-839B0100B3C8}" dt="2020-01-20T10:24:29.864" v="15" actId="2696"/>
        <pc:sldMkLst>
          <pc:docMk/>
          <pc:sldMk cId="3529212767" sldId="926"/>
        </pc:sldMkLst>
      </pc:sldChg>
      <pc:sldChg chg="del">
        <pc:chgData name="Július Baráth" userId="e650c4ab-697e-4750-bd58-c1531aabce95" providerId="ADAL" clId="{95530D63-128C-714C-B6AF-839B0100B3C8}" dt="2020-01-20T10:25:19.680" v="16" actId="2696"/>
        <pc:sldMkLst>
          <pc:docMk/>
          <pc:sldMk cId="1758337446" sldId="927"/>
        </pc:sldMkLst>
      </pc:sldChg>
      <pc:sldChg chg="del">
        <pc:chgData name="Július Baráth" userId="e650c4ab-697e-4750-bd58-c1531aabce95" providerId="ADAL" clId="{95530D63-128C-714C-B6AF-839B0100B3C8}" dt="2020-01-20T10:25:19.756" v="18" actId="2696"/>
        <pc:sldMkLst>
          <pc:docMk/>
          <pc:sldMk cId="433941454" sldId="928"/>
        </pc:sldMkLst>
      </pc:sldChg>
      <pc:sldChg chg="add del">
        <pc:chgData name="Július Baráth" userId="e650c4ab-697e-4750-bd58-c1531aabce95" providerId="ADAL" clId="{95530D63-128C-714C-B6AF-839B0100B3C8}" dt="2020-01-20T10:31:06.083" v="48" actId="2696"/>
        <pc:sldMkLst>
          <pc:docMk/>
          <pc:sldMk cId="2633614459" sldId="929"/>
        </pc:sldMkLst>
      </pc:sldChg>
      <pc:sldChg chg="del">
        <pc:chgData name="Július Baráth" userId="e650c4ab-697e-4750-bd58-c1531aabce95" providerId="ADAL" clId="{95530D63-128C-714C-B6AF-839B0100B3C8}" dt="2020-01-20T10:25:19.824" v="20" actId="2696"/>
        <pc:sldMkLst>
          <pc:docMk/>
          <pc:sldMk cId="4085803757" sldId="930"/>
        </pc:sldMkLst>
      </pc:sldChg>
      <pc:sldChg chg="add del">
        <pc:chgData name="Július Baráth" userId="e650c4ab-697e-4750-bd58-c1531aabce95" providerId="ADAL" clId="{95530D63-128C-714C-B6AF-839B0100B3C8}" dt="2020-01-20T10:31:50.132" v="50" actId="2696"/>
        <pc:sldMkLst>
          <pc:docMk/>
          <pc:sldMk cId="1942546638" sldId="931"/>
        </pc:sldMkLst>
      </pc:sldChg>
      <pc:sldChg chg="del">
        <pc:chgData name="Július Baráth" userId="e650c4ab-697e-4750-bd58-c1531aabce95" providerId="ADAL" clId="{95530D63-128C-714C-B6AF-839B0100B3C8}" dt="2020-01-20T10:25:19.856" v="21" actId="2696"/>
        <pc:sldMkLst>
          <pc:docMk/>
          <pc:sldMk cId="3146129458" sldId="932"/>
        </pc:sldMkLst>
      </pc:sldChg>
      <pc:sldChg chg="add">
        <pc:chgData name="Július Baráth" userId="e650c4ab-697e-4750-bd58-c1531aabce95" providerId="ADAL" clId="{95530D63-128C-714C-B6AF-839B0100B3C8}" dt="2020-01-20T10:23:12.184" v="0"/>
        <pc:sldMkLst>
          <pc:docMk/>
          <pc:sldMk cId="135587634" sldId="933"/>
        </pc:sldMkLst>
      </pc:sldChg>
      <pc:sldChg chg="add">
        <pc:chgData name="Július Baráth" userId="e650c4ab-697e-4750-bd58-c1531aabce95" providerId="ADAL" clId="{95530D63-128C-714C-B6AF-839B0100B3C8}" dt="2020-01-20T10:23:12.184" v="0"/>
        <pc:sldMkLst>
          <pc:docMk/>
          <pc:sldMk cId="3254387856" sldId="934"/>
        </pc:sldMkLst>
      </pc:sldChg>
      <pc:sldChg chg="add">
        <pc:chgData name="Július Baráth" userId="e650c4ab-697e-4750-bd58-c1531aabce95" providerId="ADAL" clId="{95530D63-128C-714C-B6AF-839B0100B3C8}" dt="2020-01-20T10:23:12.184" v="0"/>
        <pc:sldMkLst>
          <pc:docMk/>
          <pc:sldMk cId="1828018046" sldId="935"/>
        </pc:sldMkLst>
      </pc:sldChg>
      <pc:sldChg chg="add">
        <pc:chgData name="Július Baráth" userId="e650c4ab-697e-4750-bd58-c1531aabce95" providerId="ADAL" clId="{95530D63-128C-714C-B6AF-839B0100B3C8}" dt="2020-01-20T10:23:12.184" v="0"/>
        <pc:sldMkLst>
          <pc:docMk/>
          <pc:sldMk cId="3032984656" sldId="937"/>
        </pc:sldMkLst>
      </pc:sldChg>
      <pc:sldChg chg="add del">
        <pc:chgData name="Július Baráth" userId="e650c4ab-697e-4750-bd58-c1531aabce95" providerId="ADAL" clId="{95530D63-128C-714C-B6AF-839B0100B3C8}" dt="2020-01-20T10:33:39.407" v="57" actId="2696"/>
        <pc:sldMkLst>
          <pc:docMk/>
          <pc:sldMk cId="793737506" sldId="938"/>
        </pc:sldMkLst>
      </pc:sldChg>
      <pc:sldChg chg="add">
        <pc:chgData name="Július Baráth" userId="e650c4ab-697e-4750-bd58-c1531aabce95" providerId="ADAL" clId="{95530D63-128C-714C-B6AF-839B0100B3C8}" dt="2020-01-20T10:23:12.184" v="0"/>
        <pc:sldMkLst>
          <pc:docMk/>
          <pc:sldMk cId="3271833231" sldId="939"/>
        </pc:sldMkLst>
      </pc:sldChg>
      <pc:sldChg chg="add">
        <pc:chgData name="Július Baráth" userId="e650c4ab-697e-4750-bd58-c1531aabce95" providerId="ADAL" clId="{95530D63-128C-714C-B6AF-839B0100B3C8}" dt="2020-01-20T10:23:12.184" v="0"/>
        <pc:sldMkLst>
          <pc:docMk/>
          <pc:sldMk cId="1237174083" sldId="940"/>
        </pc:sldMkLst>
      </pc:sldChg>
      <pc:sldChg chg="add">
        <pc:chgData name="Július Baráth" userId="e650c4ab-697e-4750-bd58-c1531aabce95" providerId="ADAL" clId="{95530D63-128C-714C-B6AF-839B0100B3C8}" dt="2020-01-20T10:23:12.184" v="0"/>
        <pc:sldMkLst>
          <pc:docMk/>
          <pc:sldMk cId="2611405832" sldId="941"/>
        </pc:sldMkLst>
      </pc:sldChg>
      <pc:sldChg chg="add del">
        <pc:chgData name="Július Baráth" userId="e650c4ab-697e-4750-bd58-c1531aabce95" providerId="ADAL" clId="{95530D63-128C-714C-B6AF-839B0100B3C8}" dt="2020-01-20T10:33:59.443" v="58" actId="2696"/>
        <pc:sldMkLst>
          <pc:docMk/>
          <pc:sldMk cId="2120263423" sldId="945"/>
        </pc:sldMkLst>
      </pc:sldChg>
      <pc:sldChg chg="add">
        <pc:chgData name="Július Baráth" userId="e650c4ab-697e-4750-bd58-c1531aabce95" providerId="ADAL" clId="{95530D63-128C-714C-B6AF-839B0100B3C8}" dt="2020-01-20T10:23:12.184" v="0"/>
        <pc:sldMkLst>
          <pc:docMk/>
          <pc:sldMk cId="230460994" sldId="949"/>
        </pc:sldMkLst>
      </pc:sldChg>
      <pc:sldChg chg="add del">
        <pc:chgData name="Július Baráth" userId="e650c4ab-697e-4750-bd58-c1531aabce95" providerId="ADAL" clId="{95530D63-128C-714C-B6AF-839B0100B3C8}" dt="2020-01-20T10:34:51.329" v="62" actId="2696"/>
        <pc:sldMkLst>
          <pc:docMk/>
          <pc:sldMk cId="1858444636" sldId="950"/>
        </pc:sldMkLst>
      </pc:sldChg>
      <pc:sldChg chg="add del">
        <pc:chgData name="Július Baráth" userId="e650c4ab-697e-4750-bd58-c1531aabce95" providerId="ADAL" clId="{95530D63-128C-714C-B6AF-839B0100B3C8}" dt="2020-01-20T10:34:53.363" v="63" actId="2696"/>
        <pc:sldMkLst>
          <pc:docMk/>
          <pc:sldMk cId="3232142982" sldId="951"/>
        </pc:sldMkLst>
      </pc:sldChg>
      <pc:sldChg chg="add">
        <pc:chgData name="Július Baráth" userId="e650c4ab-697e-4750-bd58-c1531aabce95" providerId="ADAL" clId="{95530D63-128C-714C-B6AF-839B0100B3C8}" dt="2020-01-20T10:23:12.184" v="0"/>
        <pc:sldMkLst>
          <pc:docMk/>
          <pc:sldMk cId="2363913022" sldId="953"/>
        </pc:sldMkLst>
      </pc:sldChg>
      <pc:sldChg chg="add del">
        <pc:chgData name="Július Baráth" userId="e650c4ab-697e-4750-bd58-c1531aabce95" providerId="ADAL" clId="{95530D63-128C-714C-B6AF-839B0100B3C8}" dt="2020-01-20T10:35:16.895" v="67" actId="2696"/>
        <pc:sldMkLst>
          <pc:docMk/>
          <pc:sldMk cId="1157363158" sldId="954"/>
        </pc:sldMkLst>
      </pc:sldChg>
      <pc:sldChg chg="modSp">
        <pc:chgData name="Július Baráth" userId="e650c4ab-697e-4750-bd58-c1531aabce95" providerId="ADAL" clId="{95530D63-128C-714C-B6AF-839B0100B3C8}" dt="2020-01-20T10:25:39.653" v="23" actId="113"/>
        <pc:sldMkLst>
          <pc:docMk/>
          <pc:sldMk cId="2018958278" sldId="955"/>
        </pc:sldMkLst>
      </pc:sldChg>
      <pc:sldChg chg="del">
        <pc:chgData name="Július Baráth" userId="e650c4ab-697e-4750-bd58-c1531aabce95" providerId="ADAL" clId="{95530D63-128C-714C-B6AF-839B0100B3C8}" dt="2020-01-20T10:25:19.781" v="19" actId="2696"/>
        <pc:sldMkLst>
          <pc:docMk/>
          <pc:sldMk cId="1608030450" sldId="956"/>
        </pc:sldMkLst>
      </pc:sldChg>
      <pc:sldChg chg="add del">
        <pc:chgData name="Július Baráth" userId="e650c4ab-697e-4750-bd58-c1531aabce95" providerId="ADAL" clId="{95530D63-128C-714C-B6AF-839B0100B3C8}" dt="2020-01-20T10:23:39.017" v="4" actId="2696"/>
        <pc:sldMkLst>
          <pc:docMk/>
          <pc:sldMk cId="1174394803" sldId="958"/>
        </pc:sldMkLst>
      </pc:sldChg>
      <pc:sldChg chg="add">
        <pc:chgData name="Július Baráth" userId="e650c4ab-697e-4750-bd58-c1531aabce95" providerId="ADAL" clId="{95530D63-128C-714C-B6AF-839B0100B3C8}" dt="2020-01-20T10:23:12.184" v="0"/>
        <pc:sldMkLst>
          <pc:docMk/>
          <pc:sldMk cId="2335719603" sldId="959"/>
        </pc:sldMkLst>
      </pc:sldChg>
      <pc:sldChg chg="add">
        <pc:chgData name="Július Baráth" userId="e650c4ab-697e-4750-bd58-c1531aabce95" providerId="ADAL" clId="{95530D63-128C-714C-B6AF-839B0100B3C8}" dt="2020-01-20T10:23:12.184" v="0"/>
        <pc:sldMkLst>
          <pc:docMk/>
          <pc:sldMk cId="1353477693" sldId="960"/>
        </pc:sldMkLst>
      </pc:sldChg>
      <pc:sldChg chg="add del">
        <pc:chgData name="Július Baráth" userId="e650c4ab-697e-4750-bd58-c1531aabce95" providerId="ADAL" clId="{95530D63-128C-714C-B6AF-839B0100B3C8}" dt="2020-01-20T10:32:14.221" v="52" actId="2696"/>
        <pc:sldMkLst>
          <pc:docMk/>
          <pc:sldMk cId="3788589229" sldId="961"/>
        </pc:sldMkLst>
      </pc:sldChg>
      <pc:sldChg chg="add">
        <pc:chgData name="Július Baráth" userId="e650c4ab-697e-4750-bd58-c1531aabce95" providerId="ADAL" clId="{95530D63-128C-714C-B6AF-839B0100B3C8}" dt="2020-01-20T10:23:12.184" v="0"/>
        <pc:sldMkLst>
          <pc:docMk/>
          <pc:sldMk cId="1976481352" sldId="962"/>
        </pc:sldMkLst>
      </pc:sldChg>
      <pc:sldChg chg="add">
        <pc:chgData name="Július Baráth" userId="e650c4ab-697e-4750-bd58-c1531aabce95" providerId="ADAL" clId="{95530D63-128C-714C-B6AF-839B0100B3C8}" dt="2020-01-20T10:23:12.184" v="0"/>
        <pc:sldMkLst>
          <pc:docMk/>
          <pc:sldMk cId="1284200989" sldId="963"/>
        </pc:sldMkLst>
      </pc:sldChg>
      <pc:sldChg chg="add">
        <pc:chgData name="Július Baráth" userId="e650c4ab-697e-4750-bd58-c1531aabce95" providerId="ADAL" clId="{95530D63-128C-714C-B6AF-839B0100B3C8}" dt="2020-01-20T10:23:12.184" v="0"/>
        <pc:sldMkLst>
          <pc:docMk/>
          <pc:sldMk cId="1272628576" sldId="964"/>
        </pc:sldMkLst>
      </pc:sldChg>
      <pc:sldChg chg="add del">
        <pc:chgData name="Július Baráth" userId="e650c4ab-697e-4750-bd58-c1531aabce95" providerId="ADAL" clId="{95530D63-128C-714C-B6AF-839B0100B3C8}" dt="2020-01-20T10:34:10.276" v="60" actId="2696"/>
        <pc:sldMkLst>
          <pc:docMk/>
          <pc:sldMk cId="1860116088" sldId="965"/>
        </pc:sldMkLst>
      </pc:sldChg>
      <pc:sldChg chg="del">
        <pc:chgData name="Július Baráth" userId="e650c4ab-697e-4750-bd58-c1531aabce95" providerId="ADAL" clId="{95530D63-128C-714C-B6AF-839B0100B3C8}" dt="2020-01-20T10:26:42.986" v="24" actId="2696"/>
        <pc:sldMkLst>
          <pc:docMk/>
          <pc:sldMk cId="3978408560" sldId="966"/>
        </pc:sldMkLst>
      </pc:sldChg>
      <pc:sldChg chg="del">
        <pc:chgData name="Július Baráth" userId="e650c4ab-697e-4750-bd58-c1531aabce95" providerId="ADAL" clId="{95530D63-128C-714C-B6AF-839B0100B3C8}" dt="2020-01-20T10:26:59.670" v="25" actId="2696"/>
        <pc:sldMkLst>
          <pc:docMk/>
          <pc:sldMk cId="3001470487" sldId="972"/>
        </pc:sldMkLst>
      </pc:sldChg>
      <pc:sldChg chg="modSp">
        <pc:chgData name="Július Baráth" userId="e650c4ab-697e-4750-bd58-c1531aabce95" providerId="ADAL" clId="{95530D63-128C-714C-B6AF-839B0100B3C8}" dt="2020-01-20T10:27:09.785" v="26" actId="6549"/>
        <pc:sldMkLst>
          <pc:docMk/>
          <pc:sldMk cId="2360324304" sldId="976"/>
        </pc:sldMkLst>
      </pc:sldChg>
      <pc:sldChg chg="del">
        <pc:chgData name="Július Baráth" userId="e650c4ab-697e-4750-bd58-c1531aabce95" providerId="ADAL" clId="{95530D63-128C-714C-B6AF-839B0100B3C8}" dt="2020-01-20T10:27:16.912" v="27" actId="2696"/>
        <pc:sldMkLst>
          <pc:docMk/>
          <pc:sldMk cId="3036343635" sldId="977"/>
        </pc:sldMkLst>
      </pc:sldChg>
      <pc:sldChg chg="del">
        <pc:chgData name="Július Baráth" userId="e650c4ab-697e-4750-bd58-c1531aabce95" providerId="ADAL" clId="{95530D63-128C-714C-B6AF-839B0100B3C8}" dt="2020-01-20T10:27:19.064" v="28" actId="2696"/>
        <pc:sldMkLst>
          <pc:docMk/>
          <pc:sldMk cId="1779332428" sldId="978"/>
        </pc:sldMkLst>
      </pc:sldChg>
      <pc:sldChg chg="del">
        <pc:chgData name="Július Baráth" userId="e650c4ab-697e-4750-bd58-c1531aabce95" providerId="ADAL" clId="{95530D63-128C-714C-B6AF-839B0100B3C8}" dt="2020-01-20T10:27:21.960" v="29" actId="2696"/>
        <pc:sldMkLst>
          <pc:docMk/>
          <pc:sldMk cId="2508136750" sldId="979"/>
        </pc:sldMkLst>
      </pc:sldChg>
      <pc:sldChg chg="modSp">
        <pc:chgData name="Július Baráth" userId="e650c4ab-697e-4750-bd58-c1531aabce95" providerId="ADAL" clId="{95530D63-128C-714C-B6AF-839B0100B3C8}" dt="2020-01-20T10:27:59.814" v="34" actId="1036"/>
        <pc:sldMkLst>
          <pc:docMk/>
          <pc:sldMk cId="2698346635" sldId="990"/>
        </pc:sldMkLst>
      </pc:sldChg>
      <pc:sldChg chg="del">
        <pc:chgData name="Július Baráth" userId="e650c4ab-697e-4750-bd58-c1531aabce95" providerId="ADAL" clId="{95530D63-128C-714C-B6AF-839B0100B3C8}" dt="2020-01-20T10:28:28.543" v="36" actId="2696"/>
        <pc:sldMkLst>
          <pc:docMk/>
          <pc:sldMk cId="4076195484" sldId="998"/>
        </pc:sldMkLst>
      </pc:sldChg>
      <pc:sldChg chg="del">
        <pc:chgData name="Július Baráth" userId="e650c4ab-697e-4750-bd58-c1531aabce95" providerId="ADAL" clId="{95530D63-128C-714C-B6AF-839B0100B3C8}" dt="2020-01-20T10:28:29.591" v="37" actId="2696"/>
        <pc:sldMkLst>
          <pc:docMk/>
          <pc:sldMk cId="2197293219" sldId="999"/>
        </pc:sldMkLst>
      </pc:sldChg>
      <pc:sldChg chg="del">
        <pc:chgData name="Július Baráth" userId="e650c4ab-697e-4750-bd58-c1531aabce95" providerId="ADAL" clId="{95530D63-128C-714C-B6AF-839B0100B3C8}" dt="2020-01-20T10:28:42.661" v="39" actId="2696"/>
        <pc:sldMkLst>
          <pc:docMk/>
          <pc:sldMk cId="741150266" sldId="1000"/>
        </pc:sldMkLst>
      </pc:sldChg>
      <pc:sldChg chg="modSp">
        <pc:chgData name="Július Baráth" userId="e650c4ab-697e-4750-bd58-c1531aabce95" providerId="ADAL" clId="{95530D63-128C-714C-B6AF-839B0100B3C8}" dt="2020-01-20T10:28:56.659" v="40" actId="6549"/>
        <pc:sldMkLst>
          <pc:docMk/>
          <pc:sldMk cId="2020466046" sldId="1001"/>
        </pc:sldMkLst>
      </pc:sldChg>
      <pc:sldChg chg="del">
        <pc:chgData name="Július Baráth" userId="e650c4ab-697e-4750-bd58-c1531aabce95" providerId="ADAL" clId="{95530D63-128C-714C-B6AF-839B0100B3C8}" dt="2020-01-20T10:28:34.976" v="38" actId="2696"/>
        <pc:sldMkLst>
          <pc:docMk/>
          <pc:sldMk cId="2402435713" sldId="1009"/>
        </pc:sldMkLst>
      </pc:sldChg>
      <pc:sldChg chg="del">
        <pc:chgData name="Július Baráth" userId="e650c4ab-697e-4750-bd58-c1531aabce95" providerId="ADAL" clId="{95530D63-128C-714C-B6AF-839B0100B3C8}" dt="2020-01-20T10:28:27.364" v="35" actId="2696"/>
        <pc:sldMkLst>
          <pc:docMk/>
          <pc:sldMk cId="3305950304" sldId="1015"/>
        </pc:sldMkLst>
      </pc:sldChg>
      <pc:sldChg chg="del">
        <pc:chgData name="Július Baráth" userId="e650c4ab-697e-4750-bd58-c1531aabce95" providerId="ADAL" clId="{95530D63-128C-714C-B6AF-839B0100B3C8}" dt="2020-01-20T10:29:33.679" v="41" actId="2696"/>
        <pc:sldMkLst>
          <pc:docMk/>
          <pc:sldMk cId="1433560089" sldId="1022"/>
        </pc:sldMkLst>
      </pc:sldChg>
      <pc:sldChg chg="del">
        <pc:chgData name="Július Baráth" userId="e650c4ab-697e-4750-bd58-c1531aabce95" providerId="ADAL" clId="{95530D63-128C-714C-B6AF-839B0100B3C8}" dt="2020-01-20T10:29:55.829" v="43" actId="2696"/>
        <pc:sldMkLst>
          <pc:docMk/>
          <pc:sldMk cId="650265221" sldId="1026"/>
        </pc:sldMkLst>
      </pc:sldChg>
      <pc:sldChg chg="del">
        <pc:chgData name="Július Baráth" userId="e650c4ab-697e-4750-bd58-c1531aabce95" providerId="ADAL" clId="{95530D63-128C-714C-B6AF-839B0100B3C8}" dt="2020-01-20T10:29:56.808" v="44" actId="2696"/>
        <pc:sldMkLst>
          <pc:docMk/>
          <pc:sldMk cId="1923481346" sldId="1027"/>
        </pc:sldMkLst>
      </pc:sldChg>
      <pc:sldChg chg="del">
        <pc:chgData name="Július Baráth" userId="e650c4ab-697e-4750-bd58-c1531aabce95" providerId="ADAL" clId="{95530D63-128C-714C-B6AF-839B0100B3C8}" dt="2020-01-20T10:29:55.043" v="42" actId="2696"/>
        <pc:sldMkLst>
          <pc:docMk/>
          <pc:sldMk cId="2033095686" sldId="1041"/>
        </pc:sldMkLst>
      </pc:sldChg>
      <pc:sldChg chg="del">
        <pc:chgData name="Július Baráth" userId="e650c4ab-697e-4750-bd58-c1531aabce95" providerId="ADAL" clId="{95530D63-128C-714C-B6AF-839B0100B3C8}" dt="2020-01-20T10:23:49.428" v="6" actId="2696"/>
        <pc:sldMkLst>
          <pc:docMk/>
          <pc:sldMk cId="2923092166" sldId="1042"/>
        </pc:sldMkLst>
      </pc:sldChg>
      <pc:sldChg chg="del">
        <pc:chgData name="Július Baráth" userId="e650c4ab-697e-4750-bd58-c1531aabce95" providerId="ADAL" clId="{95530D63-128C-714C-B6AF-839B0100B3C8}" dt="2020-01-20T10:29:58.167" v="45" actId="2696"/>
        <pc:sldMkLst>
          <pc:docMk/>
          <pc:sldMk cId="1874002778" sldId="1043"/>
        </pc:sldMkLst>
      </pc:sldChg>
      <pc:sldChg chg="del">
        <pc:chgData name="Július Baráth" userId="e650c4ab-697e-4750-bd58-c1531aabce95" providerId="ADAL" clId="{95530D63-128C-714C-B6AF-839B0100B3C8}" dt="2020-01-20T10:23:49.448" v="7" actId="2696"/>
        <pc:sldMkLst>
          <pc:docMk/>
          <pc:sldMk cId="3792951178" sldId="1044"/>
        </pc:sldMkLst>
      </pc:sldChg>
      <pc:sldChg chg="del">
        <pc:chgData name="Július Baráth" userId="e650c4ab-697e-4750-bd58-c1531aabce95" providerId="ADAL" clId="{95530D63-128C-714C-B6AF-839B0100B3C8}" dt="2020-01-20T10:23:49.468" v="8" actId="2696"/>
        <pc:sldMkLst>
          <pc:docMk/>
          <pc:sldMk cId="3548445255" sldId="1045"/>
        </pc:sldMkLst>
      </pc:sldChg>
      <pc:sldChg chg="del">
        <pc:chgData name="Július Baráth" userId="e650c4ab-697e-4750-bd58-c1531aabce95" providerId="ADAL" clId="{95530D63-128C-714C-B6AF-839B0100B3C8}" dt="2020-01-20T10:23:49.526" v="9" actId="2696"/>
        <pc:sldMkLst>
          <pc:docMk/>
          <pc:sldMk cId="3399497809" sldId="1050"/>
        </pc:sldMkLst>
      </pc:sldChg>
      <pc:sldChg chg="del">
        <pc:chgData name="Július Baráth" userId="e650c4ab-697e-4750-bd58-c1531aabce95" providerId="ADAL" clId="{95530D63-128C-714C-B6AF-839B0100B3C8}" dt="2020-01-20T10:24:29.841" v="14" actId="2696"/>
        <pc:sldMkLst>
          <pc:docMk/>
          <pc:sldMk cId="2429297576" sldId="1058"/>
        </pc:sldMkLst>
      </pc:sldChg>
      <pc:sldChg chg="add">
        <pc:chgData name="Július Baráth" userId="e650c4ab-697e-4750-bd58-c1531aabce95" providerId="ADAL" clId="{95530D63-128C-714C-B6AF-839B0100B3C8}" dt="2020-01-20T10:23:12.184" v="0"/>
        <pc:sldMkLst>
          <pc:docMk/>
          <pc:sldMk cId="1689566995" sldId="1059"/>
        </pc:sldMkLst>
      </pc:sldChg>
      <pc:sldChg chg="add del">
        <pc:chgData name="Július Baráth" userId="e650c4ab-697e-4750-bd58-c1531aabce95" providerId="ADAL" clId="{95530D63-128C-714C-B6AF-839B0100B3C8}" dt="2020-01-20T10:30:11.263" v="46" actId="2696"/>
        <pc:sldMkLst>
          <pc:docMk/>
          <pc:sldMk cId="1855184167" sldId="1060"/>
        </pc:sldMkLst>
      </pc:sldChg>
      <pc:sldChg chg="add">
        <pc:chgData name="Július Baráth" userId="e650c4ab-697e-4750-bd58-c1531aabce95" providerId="ADAL" clId="{95530D63-128C-714C-B6AF-839B0100B3C8}" dt="2020-01-20T10:23:12.184" v="0"/>
        <pc:sldMkLst>
          <pc:docMk/>
          <pc:sldMk cId="234955873" sldId="1061"/>
        </pc:sldMkLst>
      </pc:sldChg>
      <pc:sldChg chg="add">
        <pc:chgData name="Július Baráth" userId="e650c4ab-697e-4750-bd58-c1531aabce95" providerId="ADAL" clId="{95530D63-128C-714C-B6AF-839B0100B3C8}" dt="2020-01-20T10:23:12.184" v="0"/>
        <pc:sldMkLst>
          <pc:docMk/>
          <pc:sldMk cId="1450093403" sldId="1062"/>
        </pc:sldMkLst>
      </pc:sldChg>
      <pc:sldChg chg="add del">
        <pc:chgData name="Július Baráth" userId="e650c4ab-697e-4750-bd58-c1531aabce95" providerId="ADAL" clId="{95530D63-128C-714C-B6AF-839B0100B3C8}" dt="2020-01-20T10:30:51.384" v="47" actId="2696"/>
        <pc:sldMkLst>
          <pc:docMk/>
          <pc:sldMk cId="998441298" sldId="1063"/>
        </pc:sldMkLst>
      </pc:sldChg>
      <pc:sldChg chg="add">
        <pc:chgData name="Július Baráth" userId="e650c4ab-697e-4750-bd58-c1531aabce95" providerId="ADAL" clId="{95530D63-128C-714C-B6AF-839B0100B3C8}" dt="2020-01-20T10:23:12.184" v="0"/>
        <pc:sldMkLst>
          <pc:docMk/>
          <pc:sldMk cId="1740036001" sldId="1064"/>
        </pc:sldMkLst>
      </pc:sldChg>
      <pc:sldChg chg="add">
        <pc:chgData name="Július Baráth" userId="e650c4ab-697e-4750-bd58-c1531aabce95" providerId="ADAL" clId="{95530D63-128C-714C-B6AF-839B0100B3C8}" dt="2020-01-20T10:23:12.184" v="0"/>
        <pc:sldMkLst>
          <pc:docMk/>
          <pc:sldMk cId="1679592991" sldId="1065"/>
        </pc:sldMkLst>
      </pc:sldChg>
      <pc:sldChg chg="add del">
        <pc:chgData name="Július Baráth" userId="e650c4ab-697e-4750-bd58-c1531aabce95" providerId="ADAL" clId="{95530D63-128C-714C-B6AF-839B0100B3C8}" dt="2020-01-20T10:31:27.103" v="49" actId="2696"/>
        <pc:sldMkLst>
          <pc:docMk/>
          <pc:sldMk cId="2429103349" sldId="1066"/>
        </pc:sldMkLst>
      </pc:sldChg>
      <pc:sldChg chg="add">
        <pc:chgData name="Július Baráth" userId="e650c4ab-697e-4750-bd58-c1531aabce95" providerId="ADAL" clId="{95530D63-128C-714C-B6AF-839B0100B3C8}" dt="2020-01-20T10:23:12.184" v="0"/>
        <pc:sldMkLst>
          <pc:docMk/>
          <pc:sldMk cId="2046000847" sldId="1067"/>
        </pc:sldMkLst>
      </pc:sldChg>
      <pc:sldChg chg="add del">
        <pc:chgData name="Július Baráth" userId="e650c4ab-697e-4750-bd58-c1531aabce95" providerId="ADAL" clId="{95530D63-128C-714C-B6AF-839B0100B3C8}" dt="2020-01-20T10:32:52.418" v="55" actId="2696"/>
        <pc:sldMkLst>
          <pc:docMk/>
          <pc:sldMk cId="1152216549" sldId="1068"/>
        </pc:sldMkLst>
      </pc:sldChg>
      <pc:sldChg chg="add del">
        <pc:chgData name="Július Baráth" userId="e650c4ab-697e-4750-bd58-c1531aabce95" providerId="ADAL" clId="{95530D63-128C-714C-B6AF-839B0100B3C8}" dt="2020-01-20T10:32:53.800" v="56" actId="2696"/>
        <pc:sldMkLst>
          <pc:docMk/>
          <pc:sldMk cId="2573171255" sldId="1069"/>
        </pc:sldMkLst>
      </pc:sldChg>
      <pc:sldChg chg="add">
        <pc:chgData name="Július Baráth" userId="e650c4ab-697e-4750-bd58-c1531aabce95" providerId="ADAL" clId="{95530D63-128C-714C-B6AF-839B0100B3C8}" dt="2020-01-20T10:23:12.184" v="0"/>
        <pc:sldMkLst>
          <pc:docMk/>
          <pc:sldMk cId="436170610" sldId="1070"/>
        </pc:sldMkLst>
      </pc:sldChg>
      <pc:sldChg chg="add del">
        <pc:chgData name="Július Baráth" userId="e650c4ab-697e-4750-bd58-c1531aabce95" providerId="ADAL" clId="{95530D63-128C-714C-B6AF-839B0100B3C8}" dt="2020-01-20T10:34:06.216" v="59" actId="2696"/>
        <pc:sldMkLst>
          <pc:docMk/>
          <pc:sldMk cId="889050643" sldId="1071"/>
        </pc:sldMkLst>
      </pc:sldChg>
      <pc:sldChg chg="add del">
        <pc:chgData name="Július Baráth" userId="e650c4ab-697e-4750-bd58-c1531aabce95" providerId="ADAL" clId="{95530D63-128C-714C-B6AF-839B0100B3C8}" dt="2020-01-20T10:34:11.243" v="61" actId="2696"/>
        <pc:sldMkLst>
          <pc:docMk/>
          <pc:sldMk cId="2845272292" sldId="1072"/>
        </pc:sldMkLst>
      </pc:sldChg>
      <pc:sldChg chg="add">
        <pc:chgData name="Július Baráth" userId="e650c4ab-697e-4750-bd58-c1531aabce95" providerId="ADAL" clId="{95530D63-128C-714C-B6AF-839B0100B3C8}" dt="2020-01-20T10:23:12.184" v="0"/>
        <pc:sldMkLst>
          <pc:docMk/>
          <pc:sldMk cId="1156689479" sldId="1073"/>
        </pc:sldMkLst>
      </pc:sldChg>
      <pc:sldChg chg="add">
        <pc:chgData name="Július Baráth" userId="e650c4ab-697e-4750-bd58-c1531aabce95" providerId="ADAL" clId="{95530D63-128C-714C-B6AF-839B0100B3C8}" dt="2020-01-20T10:23:12.184" v="0"/>
        <pc:sldMkLst>
          <pc:docMk/>
          <pc:sldMk cId="48438211" sldId="1074"/>
        </pc:sldMkLst>
      </pc:sldChg>
      <pc:sldChg chg="add">
        <pc:chgData name="Július Baráth" userId="e650c4ab-697e-4750-bd58-c1531aabce95" providerId="ADAL" clId="{95530D63-128C-714C-B6AF-839B0100B3C8}" dt="2020-01-20T10:23:12.184" v="0"/>
        <pc:sldMkLst>
          <pc:docMk/>
          <pc:sldMk cId="4056186137" sldId="1075"/>
        </pc:sldMkLst>
      </pc:sldChg>
      <pc:sldChg chg="add">
        <pc:chgData name="Július Baráth" userId="e650c4ab-697e-4750-bd58-c1531aabce95" providerId="ADAL" clId="{95530D63-128C-714C-B6AF-839B0100B3C8}" dt="2020-01-20T10:23:12.184" v="0"/>
        <pc:sldMkLst>
          <pc:docMk/>
          <pc:sldMk cId="1289726411" sldId="1076"/>
        </pc:sldMkLst>
      </pc:sldChg>
      <pc:sldChg chg="add del">
        <pc:chgData name="Július Baráth" userId="e650c4ab-697e-4750-bd58-c1531aabce95" providerId="ADAL" clId="{95530D63-128C-714C-B6AF-839B0100B3C8}" dt="2020-01-20T10:35:04.421" v="64" actId="2696"/>
        <pc:sldMkLst>
          <pc:docMk/>
          <pc:sldMk cId="2670571912" sldId="1077"/>
        </pc:sldMkLst>
      </pc:sldChg>
      <pc:sldChg chg="add del">
        <pc:chgData name="Július Baráth" userId="e650c4ab-697e-4750-bd58-c1531aabce95" providerId="ADAL" clId="{95530D63-128C-714C-B6AF-839B0100B3C8}" dt="2020-01-20T10:35:09.114" v="65" actId="2696"/>
        <pc:sldMkLst>
          <pc:docMk/>
          <pc:sldMk cId="705964428" sldId="1078"/>
        </pc:sldMkLst>
      </pc:sldChg>
      <pc:sldChg chg="add del">
        <pc:chgData name="Július Baráth" userId="e650c4ab-697e-4750-bd58-c1531aabce95" providerId="ADAL" clId="{95530D63-128C-714C-B6AF-839B0100B3C8}" dt="2020-01-20T10:35:09.899" v="66" actId="2696"/>
        <pc:sldMkLst>
          <pc:docMk/>
          <pc:sldMk cId="1954925822" sldId="1079"/>
        </pc:sldMkLst>
      </pc:sldChg>
      <pc:sldChg chg="add del">
        <pc:chgData name="Július Baráth" userId="e650c4ab-697e-4750-bd58-c1531aabce95" providerId="ADAL" clId="{95530D63-128C-714C-B6AF-839B0100B3C8}" dt="2020-01-20T10:23:38.997" v="1" actId="2696"/>
        <pc:sldMkLst>
          <pc:docMk/>
          <pc:sldMk cId="3728885055" sldId="1080"/>
        </pc:sldMkLst>
      </pc:sldChg>
      <pc:sldChg chg="add del">
        <pc:chgData name="Július Baráth" userId="e650c4ab-697e-4750-bd58-c1531aabce95" providerId="ADAL" clId="{95530D63-128C-714C-B6AF-839B0100B3C8}" dt="2020-01-20T10:23:39.004" v="2" actId="2696"/>
        <pc:sldMkLst>
          <pc:docMk/>
          <pc:sldMk cId="4262759868" sldId="1081"/>
        </pc:sldMkLst>
      </pc:sldChg>
      <pc:sldChg chg="add del">
        <pc:chgData name="Július Baráth" userId="e650c4ab-697e-4750-bd58-c1531aabce95" providerId="ADAL" clId="{95530D63-128C-714C-B6AF-839B0100B3C8}" dt="2020-01-20T10:23:39.011" v="3" actId="2696"/>
        <pc:sldMkLst>
          <pc:docMk/>
          <pc:sldMk cId="1725773176" sldId="1082"/>
        </pc:sldMkLst>
      </pc:sldChg>
      <pc:sldChg chg="add">
        <pc:chgData name="Július Baráth" userId="e650c4ab-697e-4750-bd58-c1531aabce95" providerId="ADAL" clId="{95530D63-128C-714C-B6AF-839B0100B3C8}" dt="2020-01-20T10:23:12.184" v="0"/>
        <pc:sldMkLst>
          <pc:docMk/>
          <pc:sldMk cId="3831951637" sldId="1083"/>
        </pc:sldMkLst>
      </pc:sldChg>
    </pc:docChg>
  </pc:docChgLst>
  <pc:docChgLst>
    <pc:chgData name="Baráth, Július" userId="aebde9b9-dccc-4475-a9ac-c05e78323d7a" providerId="ADAL" clId="{FCDAEF6E-473D-EB46-AE3B-92620F930D1F}"/>
    <pc:docChg chg="undo custSel modSld">
      <pc:chgData name="Baráth, Július" userId="aebde9b9-dccc-4475-a9ac-c05e78323d7a" providerId="ADAL" clId="{FCDAEF6E-473D-EB46-AE3B-92620F930D1F}" dt="2023-02-07T13:49:21.871" v="7" actId="113"/>
      <pc:docMkLst>
        <pc:docMk/>
      </pc:docMkLst>
      <pc:sldChg chg="modSp mod">
        <pc:chgData name="Baráth, Július" userId="aebde9b9-dccc-4475-a9ac-c05e78323d7a" providerId="ADAL" clId="{FCDAEF6E-473D-EB46-AE3B-92620F930D1F}" dt="2023-02-07T13:46:50.254" v="5" actId="113"/>
        <pc:sldMkLst>
          <pc:docMk/>
          <pc:sldMk cId="2020466046" sldId="1001"/>
        </pc:sldMkLst>
      </pc:sldChg>
      <pc:sldChg chg="modSp mod">
        <pc:chgData name="Baráth, Július" userId="aebde9b9-dccc-4475-a9ac-c05e78323d7a" providerId="ADAL" clId="{FCDAEF6E-473D-EB46-AE3B-92620F930D1F}" dt="2023-02-07T13:49:21.871" v="7" actId="113"/>
        <pc:sldMkLst>
          <pc:docMk/>
          <pc:sldMk cId="421638414" sldId="1035"/>
        </pc:sldMkLst>
      </pc:sldChg>
    </pc:docChg>
  </pc:docChgLst>
  <pc:docChgLst>
    <pc:chgData name="Július Baráth" userId="e650c4ab-697e-4750-bd58-c1531aabce95" providerId="ADAL" clId="{C71151C8-9E40-48F1-8759-7457658C04FC}"/>
    <pc:docChg chg="modSld">
      <pc:chgData name="Július Baráth" userId="e650c4ab-697e-4750-bd58-c1531aabce95" providerId="ADAL" clId="{C71151C8-9E40-48F1-8759-7457658C04FC}" dt="2021-02-09T09:03:05.363" v="2" actId="1036"/>
      <pc:docMkLst>
        <pc:docMk/>
      </pc:docMkLst>
      <pc:sldChg chg="modSp mod">
        <pc:chgData name="Július Baráth" userId="e650c4ab-697e-4750-bd58-c1531aabce95" providerId="ADAL" clId="{C71151C8-9E40-48F1-8759-7457658C04FC}" dt="2021-02-09T09:03:05.363" v="2" actId="1036"/>
        <pc:sldMkLst>
          <pc:docMk/>
          <pc:sldMk cId="1828018046" sldId="935"/>
        </pc:sldMkLst>
      </pc:sldChg>
    </pc:docChg>
  </pc:docChgLst>
  <pc:docChgLst>
    <pc:chgData name="Baráth, Július" userId="aebde9b9-dccc-4475-a9ac-c05e78323d7a" providerId="ADAL" clId="{E97B938F-483C-7842-8E36-C88443A95703}"/>
    <pc:docChg chg="modSld">
      <pc:chgData name="Baráth, Július" userId="aebde9b9-dccc-4475-a9ac-c05e78323d7a" providerId="ADAL" clId="{E97B938F-483C-7842-8E36-C88443A95703}" dt="2025-02-03T12:42:30.598" v="11" actId="14100"/>
      <pc:docMkLst>
        <pc:docMk/>
      </pc:docMkLst>
      <pc:sldChg chg="modSp mod">
        <pc:chgData name="Baráth, Július" userId="aebde9b9-dccc-4475-a9ac-c05e78323d7a" providerId="ADAL" clId="{E97B938F-483C-7842-8E36-C88443A95703}" dt="2025-02-03T12:36:48.055" v="3" actId="20577"/>
        <pc:sldMkLst>
          <pc:docMk/>
          <pc:sldMk cId="587437588" sldId="996"/>
        </pc:sldMkLst>
        <pc:spChg chg="mod">
          <ac:chgData name="Baráth, Július" userId="aebde9b9-dccc-4475-a9ac-c05e78323d7a" providerId="ADAL" clId="{E97B938F-483C-7842-8E36-C88443A95703}" dt="2025-02-03T12:36:48.055" v="3" actId="20577"/>
          <ac:spMkLst>
            <pc:docMk/>
            <pc:sldMk cId="587437588" sldId="996"/>
            <ac:spMk id="13315" creationId="{00000000-0000-0000-0000-000000000000}"/>
          </ac:spMkLst>
        </pc:spChg>
      </pc:sldChg>
      <pc:sldChg chg="addSp modSp">
        <pc:chgData name="Baráth, Július" userId="aebde9b9-dccc-4475-a9ac-c05e78323d7a" providerId="ADAL" clId="{E97B938F-483C-7842-8E36-C88443A95703}" dt="2025-02-03T12:42:30.598" v="11" actId="14100"/>
        <pc:sldMkLst>
          <pc:docMk/>
          <pc:sldMk cId="1740036001" sldId="1064"/>
        </pc:sldMkLst>
        <pc:picChg chg="add mod">
          <ac:chgData name="Baráth, Július" userId="aebde9b9-dccc-4475-a9ac-c05e78323d7a" providerId="ADAL" clId="{E97B938F-483C-7842-8E36-C88443A95703}" dt="2025-02-03T12:42:30.598" v="11" actId="14100"/>
          <ac:picMkLst>
            <pc:docMk/>
            <pc:sldMk cId="1740036001" sldId="1064"/>
            <ac:picMk id="1026" creationId="{D4464764-1ED1-F024-58F5-D0C6D66847C7}"/>
          </ac:picMkLst>
        </pc:picChg>
        <pc:picChg chg="mod">
          <ac:chgData name="Baráth, Július" userId="aebde9b9-dccc-4475-a9ac-c05e78323d7a" providerId="ADAL" clId="{E97B938F-483C-7842-8E36-C88443A95703}" dt="2025-02-03T12:41:58.991" v="4" actId="1076"/>
          <ac:picMkLst>
            <pc:docMk/>
            <pc:sldMk cId="1740036001" sldId="1064"/>
            <ac:picMk id="1030" creationId="{4C65664B-D975-564C-9CD3-D54002E341FE}"/>
          </ac:picMkLst>
        </pc:picChg>
      </pc:sldChg>
    </pc:docChg>
  </pc:docChgLst>
  <pc:docChgLst>
    <pc:chgData name="Baráth, Július" userId="aebde9b9-dccc-4475-a9ac-c05e78323d7a" providerId="ADAL" clId="{5430D8A9-191E-3D4A-BE9C-B65F33A63BA0}"/>
    <pc:docChg chg="modSld">
      <pc:chgData name="Baráth, Július" userId="aebde9b9-dccc-4475-a9ac-c05e78323d7a" providerId="ADAL" clId="{5430D8A9-191E-3D4A-BE9C-B65F33A63BA0}" dt="2024-02-02T08:43:16.430" v="0" actId="113"/>
      <pc:docMkLst>
        <pc:docMk/>
      </pc:docMkLst>
      <pc:sldChg chg="modSp mod">
        <pc:chgData name="Baráth, Július" userId="aebde9b9-dccc-4475-a9ac-c05e78323d7a" providerId="ADAL" clId="{5430D8A9-191E-3D4A-BE9C-B65F33A63BA0}" dt="2024-02-02T08:43:16.430" v="0" actId="113"/>
        <pc:sldMkLst>
          <pc:docMk/>
          <pc:sldMk cId="1237174083" sldId="94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2/3/25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 v7.0 (ITN)</a:t>
            </a:r>
          </a:p>
          <a:p>
            <a:pPr>
              <a:buFontTx/>
              <a:buNone/>
            </a:pPr>
            <a:r>
              <a:rPr lang="en-US" sz="1200" b="0" dirty="0"/>
              <a:t>Module 1: Networking</a:t>
            </a:r>
            <a:r>
              <a:rPr lang="en-US" sz="1200" b="0" baseline="0" dirty="0"/>
              <a:t> Today</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1.4.4</a:t>
            </a:r>
            <a:r>
              <a:rPr lang="en-US" baseline="0" dirty="0"/>
              <a:t> </a:t>
            </a:r>
            <a:r>
              <a:rPr lang="en-US" dirty="0">
                <a:latin typeface="Arial" charset="0"/>
              </a:rPr>
              <a:t>– Intranets</a:t>
            </a:r>
            <a:r>
              <a:rPr lang="en-US" baseline="0" dirty="0">
                <a:latin typeface="Arial" charset="0"/>
              </a:rPr>
              <a:t> and Extranets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rPr>
              <a:t>1.4.5 – Check Your Understanding – Common Types of Networks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174342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1.5.2 – Home and Small Office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912629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1.5.3 – Businesses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939287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612891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573015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1.6.1 – Network Architecture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251845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1.6.2 – Fault</a:t>
            </a:r>
            <a:r>
              <a:rPr lang="en-US" baseline="0" dirty="0">
                <a:latin typeface="Arial" charset="0"/>
              </a:rPr>
              <a:t> Tolerance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640332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1.6.3 – Scalability</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400305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1.6.4 – Quality of Service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415433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1.6.5 – Network Security</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1.6.6 – Check Your Understanding – Reliable Networks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805233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065175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1.7.1 – Recent</a:t>
            </a:r>
            <a:r>
              <a:rPr lang="en-US" baseline="0" dirty="0">
                <a:latin typeface="Arial" charset="0"/>
              </a:rPr>
              <a:t> Trends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999014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1.7.7 – Technology</a:t>
            </a:r>
            <a:r>
              <a:rPr lang="en-US" baseline="0" dirty="0">
                <a:latin typeface="Arial" charset="0"/>
              </a:rPr>
              <a:t> Trends in the Home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088852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1.7.8 – Powerline Networking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6049998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1.7.9 – Wireless Broadband</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1.7.10 – Check Your Understanding – Network Trends</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304772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640824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170127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563796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1.3.1 – Network</a:t>
            </a:r>
            <a:r>
              <a:rPr lang="en-US" baseline="0" dirty="0">
                <a:latin typeface="Arial" charset="0"/>
              </a:rPr>
              <a:t> Representations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 (Cont.)</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1.8.3 – Check Your Understanding – Network Security</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080463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t>Introduction to Networks v7.0</a:t>
            </a:r>
          </a:p>
          <a:p>
            <a:r>
              <a:rPr lang="en-US" dirty="0"/>
              <a:t>Module 2: Basic Switch and End Device Configuration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25774472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Cisco IOS Access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41417634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33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2.1.1 – Operating Systems</a:t>
            </a:r>
            <a:endParaRPr lang="en-US" dirty="0"/>
          </a:p>
          <a:p>
            <a:pPr>
              <a:lnSpc>
                <a:spcPct val="80000"/>
              </a:lnSpc>
              <a:buFontTx/>
              <a:buNone/>
            </a:pPr>
            <a:endParaRPr lang="en-US" dirty="0"/>
          </a:p>
        </p:txBody>
      </p:sp>
    </p:spTree>
    <p:extLst>
      <p:ext uri="{BB962C8B-B14F-4D97-AF65-F5344CB8AC3E}">
        <p14:creationId xmlns:p14="http://schemas.microsoft.com/office/powerpoint/2010/main" val="3074294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34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2.1.2 – GUI</a:t>
            </a:r>
            <a:endParaRPr lang="en-US" dirty="0"/>
          </a:p>
          <a:p>
            <a:pPr>
              <a:lnSpc>
                <a:spcPct val="80000"/>
              </a:lnSpc>
              <a:buFontTx/>
              <a:buNone/>
            </a:pPr>
            <a:endParaRPr lang="en-US" dirty="0"/>
          </a:p>
        </p:txBody>
      </p:sp>
    </p:spTree>
    <p:extLst>
      <p:ext uri="{BB962C8B-B14F-4D97-AF65-F5344CB8AC3E}">
        <p14:creationId xmlns:p14="http://schemas.microsoft.com/office/powerpoint/2010/main" val="29744528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35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2.1.4 – Access Methods</a:t>
            </a:r>
            <a:endParaRPr lang="en-US" dirty="0"/>
          </a:p>
          <a:p>
            <a:pPr>
              <a:lnSpc>
                <a:spcPct val="80000"/>
              </a:lnSpc>
              <a:buFontTx/>
              <a:buNone/>
            </a:pPr>
            <a:endParaRPr lang="en-US" dirty="0"/>
          </a:p>
        </p:txBody>
      </p:sp>
    </p:spTree>
    <p:extLst>
      <p:ext uri="{BB962C8B-B14F-4D97-AF65-F5344CB8AC3E}">
        <p14:creationId xmlns:p14="http://schemas.microsoft.com/office/powerpoint/2010/main" val="30308317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565318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37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2.2.1 – Primary Command Modes</a:t>
            </a:r>
            <a:endParaRPr lang="en-US" dirty="0"/>
          </a:p>
          <a:p>
            <a:pPr>
              <a:lnSpc>
                <a:spcPct val="80000"/>
              </a:lnSpc>
              <a:buFontTx/>
              <a:buNone/>
            </a:pPr>
            <a:endParaRPr lang="en-US" dirty="0"/>
          </a:p>
        </p:txBody>
      </p:sp>
    </p:spTree>
    <p:extLst>
      <p:ext uri="{BB962C8B-B14F-4D97-AF65-F5344CB8AC3E}">
        <p14:creationId xmlns:p14="http://schemas.microsoft.com/office/powerpoint/2010/main" val="3796644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38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2.2.2 – Configuration Mode and Subconfiguration Modes</a:t>
            </a:r>
            <a:endParaRPr lang="en-US" dirty="0"/>
          </a:p>
          <a:p>
            <a:pPr>
              <a:lnSpc>
                <a:spcPct val="80000"/>
              </a:lnSpc>
              <a:buFontTx/>
              <a:buNone/>
            </a:pPr>
            <a:endParaRPr lang="en-US" dirty="0"/>
          </a:p>
        </p:txBody>
      </p:sp>
    </p:spTree>
    <p:extLst>
      <p:ext uri="{BB962C8B-B14F-4D97-AF65-F5344CB8AC3E}">
        <p14:creationId xmlns:p14="http://schemas.microsoft.com/office/powerpoint/2010/main" val="4178693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448240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1.3.2 – Topology Diagrams</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1.3.3 – Check Your Understanding – Network Representation and Topologies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4473721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5982807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2.3.1 – Basic IOS Command Structure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3859100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2.3.3 – IOS Help Features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0003232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2448926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9232650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36697704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19532484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2.4.1 – Device Names</a:t>
            </a:r>
            <a:endParaRPr lang="en-US" dirty="0"/>
          </a:p>
          <a:p>
            <a:endParaRPr lang="en-US" dirty="0"/>
          </a:p>
        </p:txBody>
      </p:sp>
    </p:spTree>
    <p:extLst>
      <p:ext uri="{BB962C8B-B14F-4D97-AF65-F5344CB8AC3E}">
        <p14:creationId xmlns:p14="http://schemas.microsoft.com/office/powerpoint/2010/main" val="35427338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2.4.2 – Password Guidelines</a:t>
            </a:r>
            <a:endParaRPr lang="en-US" dirty="0"/>
          </a:p>
          <a:p>
            <a:endParaRPr lang="en-US" dirty="0"/>
          </a:p>
        </p:txBody>
      </p:sp>
    </p:spTree>
    <p:extLst>
      <p:ext uri="{BB962C8B-B14F-4D97-AF65-F5344CB8AC3E}">
        <p14:creationId xmlns:p14="http://schemas.microsoft.com/office/powerpoint/2010/main" val="1444492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p:txBody>
      </p:sp>
    </p:spTree>
    <p:extLst>
      <p:ext uri="{BB962C8B-B14F-4D97-AF65-F5344CB8AC3E}">
        <p14:creationId xmlns:p14="http://schemas.microsoft.com/office/powerpoint/2010/main" val="34310265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a:p>
            <a:endParaRPr lang="en-US" dirty="0"/>
          </a:p>
        </p:txBody>
      </p:sp>
    </p:spTree>
    <p:extLst>
      <p:ext uri="{BB962C8B-B14F-4D97-AF65-F5344CB8AC3E}">
        <p14:creationId xmlns:p14="http://schemas.microsoft.com/office/powerpoint/2010/main" val="28311800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2.4.4 – Encrypt Passwords</a:t>
            </a:r>
            <a:endParaRPr lang="en-US" dirty="0"/>
          </a:p>
          <a:p>
            <a:endParaRPr lang="en-US" dirty="0"/>
          </a:p>
          <a:p>
            <a:endParaRPr lang="en-US" dirty="0"/>
          </a:p>
        </p:txBody>
      </p:sp>
    </p:spTree>
    <p:extLst>
      <p:ext uri="{BB962C8B-B14F-4D97-AF65-F5344CB8AC3E}">
        <p14:creationId xmlns:p14="http://schemas.microsoft.com/office/powerpoint/2010/main" val="28209896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2.4.5 – Banner Messages</a:t>
            </a:r>
            <a:endParaRPr lang="en-US" dirty="0"/>
          </a:p>
          <a:p>
            <a:endParaRPr lang="en-US" dirty="0"/>
          </a:p>
          <a:p>
            <a:endParaRPr lang="en-US" dirty="0"/>
          </a:p>
        </p:txBody>
      </p:sp>
    </p:spTree>
    <p:extLst>
      <p:ext uri="{BB962C8B-B14F-4D97-AF65-F5344CB8AC3E}">
        <p14:creationId xmlns:p14="http://schemas.microsoft.com/office/powerpoint/2010/main" val="34061701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US"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31444960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2.5.1 – Configuration Files</a:t>
            </a:r>
            <a:endParaRPr lang="en-US" dirty="0"/>
          </a:p>
          <a:p>
            <a:endParaRPr lang="en-US" dirty="0"/>
          </a:p>
        </p:txBody>
      </p:sp>
    </p:spTree>
    <p:extLst>
      <p:ext uri="{BB962C8B-B14F-4D97-AF65-F5344CB8AC3E}">
        <p14:creationId xmlns:p14="http://schemas.microsoft.com/office/powerpoint/2010/main" val="22692292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2.5.2 – Alter the Running Configuration</a:t>
            </a:r>
            <a:endParaRPr lang="en-US" dirty="0"/>
          </a:p>
          <a:p>
            <a:endParaRPr lang="en-US" dirty="0"/>
          </a:p>
        </p:txBody>
      </p:sp>
    </p:spTree>
    <p:extLst>
      <p:ext uri="{BB962C8B-B14F-4D97-AF65-F5344CB8AC3E}">
        <p14:creationId xmlns:p14="http://schemas.microsoft.com/office/powerpoint/2010/main" val="12311888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57</a:t>
            </a:fld>
            <a:endParaRPr lang="en-US" dirty="0"/>
          </a:p>
        </p:txBody>
      </p:sp>
    </p:spTree>
    <p:extLst>
      <p:ext uri="{BB962C8B-B14F-4D97-AF65-F5344CB8AC3E}">
        <p14:creationId xmlns:p14="http://schemas.microsoft.com/office/powerpoint/2010/main" val="17267474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28984907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2781926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1.4.1</a:t>
            </a:r>
            <a:r>
              <a:rPr lang="en-US" baseline="0" dirty="0"/>
              <a:t> – Networks of Many Sizes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784409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2.6.2 – Interfaces and Ports</a:t>
            </a:r>
          </a:p>
          <a:p>
            <a:pPr>
              <a:lnSpc>
                <a:spcPct val="80000"/>
              </a:lnSpc>
              <a:buFontTx/>
              <a:buNone/>
            </a:pPr>
            <a:r>
              <a:rPr lang="en-US" dirty="0">
                <a:latin typeface="Arial" charset="0"/>
              </a:rPr>
              <a:t>2.6.3 – Check Your Understanding - Ports and Addresses</a:t>
            </a:r>
            <a:endParaRPr lang="en-US" dirty="0"/>
          </a:p>
          <a:p>
            <a:endParaRPr lang="en-US" dirty="0"/>
          </a:p>
        </p:txBody>
      </p:sp>
    </p:spTree>
    <p:extLst>
      <p:ext uri="{BB962C8B-B14F-4D97-AF65-F5344CB8AC3E}">
        <p14:creationId xmlns:p14="http://schemas.microsoft.com/office/powerpoint/2010/main" val="26250992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61</a:t>
            </a:fld>
            <a:endParaRPr lang="en-US" dirty="0"/>
          </a:p>
        </p:txBody>
      </p:sp>
    </p:spTree>
    <p:extLst>
      <p:ext uri="{BB962C8B-B14F-4D97-AF65-F5344CB8AC3E}">
        <p14:creationId xmlns:p14="http://schemas.microsoft.com/office/powerpoint/2010/main" val="42250054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2.7.4 – Switch Virtual Interface Configuration</a:t>
            </a:r>
            <a:endParaRPr lang="en-US" dirty="0"/>
          </a:p>
          <a:p>
            <a:r>
              <a:rPr lang="en-US" dirty="0"/>
              <a:t>2.7.5 – Syntax Checker – Configure a Switch Virtual interface</a:t>
            </a:r>
          </a:p>
        </p:txBody>
      </p:sp>
    </p:spTree>
    <p:extLst>
      <p:ext uri="{BB962C8B-B14F-4D97-AF65-F5344CB8AC3E}">
        <p14:creationId xmlns:p14="http://schemas.microsoft.com/office/powerpoint/2010/main" val="230875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41018C-6CAF-B84E-B92C-ECB119457FBA}" type="slidenum">
              <a:rPr lang="en-US" smtClean="0"/>
              <a:t>63</a:t>
            </a:fld>
            <a:endParaRPr lang="en-US" dirty="0"/>
          </a:p>
        </p:txBody>
      </p:sp>
    </p:spTree>
    <p:extLst>
      <p:ext uri="{BB962C8B-B14F-4D97-AF65-F5344CB8AC3E}">
        <p14:creationId xmlns:p14="http://schemas.microsoft.com/office/powerpoint/2010/main" val="3142254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1.4.3</a:t>
            </a:r>
            <a:r>
              <a:rPr lang="en-US" baseline="0" dirty="0"/>
              <a:t> – </a:t>
            </a:r>
            <a:r>
              <a:rPr lang="en-US" dirty="0">
                <a:latin typeface="Arial" charset="0"/>
              </a:rPr>
              <a:t>The</a:t>
            </a:r>
            <a:r>
              <a:rPr lang="en-US" baseline="0" dirty="0">
                <a:latin typeface="Arial" charset="0"/>
              </a:rPr>
              <a:t> Internet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3431774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13.xml"/><Relationship Id="rId4" Type="http://schemas.openxmlformats.org/officeDocument/2006/relationships/image" Target="../media/image29.tif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30.tif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15.xml"/><Relationship Id="rId6" Type="http://schemas.openxmlformats.org/officeDocument/2006/relationships/image" Target="../media/image33.jpeg"/><Relationship Id="rId5" Type="http://schemas.openxmlformats.org/officeDocument/2006/relationships/image" Target="../media/image32.gif"/><Relationship Id="rId4" Type="http://schemas.openxmlformats.org/officeDocument/2006/relationships/image" Target="../media/image31.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37.tiff"/><Relationship Id="rId2" Type="http://schemas.openxmlformats.org/officeDocument/2006/relationships/slideLayout" Target="../slideLayouts/slideLayout13.xml"/><Relationship Id="rId1" Type="http://schemas.openxmlformats.org/officeDocument/2006/relationships/tags" Target="../tags/tag17.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18.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8.tif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19.xml"/><Relationship Id="rId6" Type="http://schemas.openxmlformats.org/officeDocument/2006/relationships/image" Target="../media/image43.tiff"/><Relationship Id="rId5" Type="http://schemas.openxmlformats.org/officeDocument/2006/relationships/image" Target="../media/image42.tiff"/><Relationship Id="rId4" Type="http://schemas.openxmlformats.org/officeDocument/2006/relationships/image" Target="../media/image41.tif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20.xml"/><Relationship Id="rId5" Type="http://schemas.openxmlformats.org/officeDocument/2006/relationships/image" Target="../media/image45.tiff"/><Relationship Id="rId4" Type="http://schemas.openxmlformats.org/officeDocument/2006/relationships/image" Target="../media/image44.tif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22.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23.xml"/><Relationship Id="rId5" Type="http://schemas.openxmlformats.org/officeDocument/2006/relationships/image" Target="../media/image48.tiff"/><Relationship Id="rId4" Type="http://schemas.openxmlformats.org/officeDocument/2006/relationships/image" Target="../media/image47.tif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24.xml"/><Relationship Id="rId5" Type="http://schemas.openxmlformats.org/officeDocument/2006/relationships/image" Target="../media/image50.tiff"/><Relationship Id="rId4" Type="http://schemas.openxmlformats.org/officeDocument/2006/relationships/image" Target="../media/image49.tif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51.tif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29.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30.xml"/><Relationship Id="rId5" Type="http://schemas.openxmlformats.org/officeDocument/2006/relationships/image" Target="../media/image54.tiff"/><Relationship Id="rId4" Type="http://schemas.openxmlformats.org/officeDocument/2006/relationships/image" Target="../media/image53.tif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31.xml"/><Relationship Id="rId4" Type="http://schemas.openxmlformats.org/officeDocument/2006/relationships/image" Target="../media/image55.tif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32.xml"/><Relationship Id="rId5" Type="http://schemas.openxmlformats.org/officeDocument/2006/relationships/image" Target="../media/image57.tiff"/><Relationship Id="rId4" Type="http://schemas.openxmlformats.org/officeDocument/2006/relationships/image" Target="../media/image56.tif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ags" Target="../tags/tag33.xml"/><Relationship Id="rId5" Type="http://schemas.openxmlformats.org/officeDocument/2006/relationships/image" Target="../media/image59.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35.xml"/><Relationship Id="rId5" Type="http://schemas.openxmlformats.org/officeDocument/2006/relationships/image" Target="../media/image61.tiff"/><Relationship Id="rId4" Type="http://schemas.openxmlformats.org/officeDocument/2006/relationships/image" Target="../media/image60.tiff"/></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36.xml"/><Relationship Id="rId5" Type="http://schemas.openxmlformats.org/officeDocument/2006/relationships/image" Target="../media/image63.png"/><Relationship Id="rId4" Type="http://schemas.openxmlformats.org/officeDocument/2006/relationships/image" Target="../media/image62.tif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38.xml"/><Relationship Id="rId4" Type="http://schemas.openxmlformats.org/officeDocument/2006/relationships/image" Target="../media/image64.tif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65.tiff"/></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tags" Target="../tags/tag40.xml"/><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3.xml"/><Relationship Id="rId1" Type="http://schemas.openxmlformats.org/officeDocument/2006/relationships/tags" Target="../tags/tag42.xml"/><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0.xml"/><Relationship Id="rId1" Type="http://schemas.openxmlformats.org/officeDocument/2006/relationships/tags" Target="../tags/tag4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751893"/>
            <a:ext cx="6672708" cy="644730"/>
          </a:xfrm>
        </p:spPr>
        <p:txBody>
          <a:bodyPr/>
          <a:lstStyle/>
          <a:p>
            <a:r>
              <a:rPr lang="en-US" dirty="0">
                <a:solidFill>
                  <a:schemeClr val="accent5">
                    <a:lumMod val="40000"/>
                    <a:lumOff val="60000"/>
                  </a:schemeClr>
                </a:solidFill>
              </a:rPr>
              <a:t>Module 1: Networking Today</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a:t>
            </a:r>
            <a:br>
              <a:rPr lang="en-US" altLang="en-US" dirty="0"/>
            </a:br>
            <a:r>
              <a:rPr lang="en-US" altLang="en-US" dirty="0"/>
              <a:t>Intranets and Extranets</a:t>
            </a:r>
            <a:endParaRPr lang="en-CA" altLang="en-US" dirty="0"/>
          </a:p>
        </p:txBody>
      </p:sp>
      <p:sp>
        <p:nvSpPr>
          <p:cNvPr id="13315" name="Content Placeholder 2"/>
          <p:cNvSpPr>
            <a:spLocks noGrp="1"/>
          </p:cNvSpPr>
          <p:nvPr>
            <p:ph idx="1"/>
          </p:nvPr>
        </p:nvSpPr>
        <p:spPr>
          <a:xfrm>
            <a:off x="4648200" y="1109134"/>
            <a:ext cx="4067783" cy="3019294"/>
          </a:xfrm>
        </p:spPr>
        <p:txBody>
          <a:bodyPr/>
          <a:lstStyle/>
          <a:p>
            <a:pPr marL="0" indent="0">
              <a:buNone/>
            </a:pPr>
            <a:r>
              <a:rPr lang="en-CA" altLang="en-US" sz="1600" dirty="0"/>
              <a:t>An intranet is a private collection of LANs and WANs internal to an organization that is meant to be accessible only to the organizations members or others with authorization.</a:t>
            </a:r>
          </a:p>
          <a:p>
            <a:pPr marL="0" indent="0">
              <a:buNone/>
            </a:pPr>
            <a:r>
              <a:rPr lang="en-CA" altLang="en-US" sz="1600" dirty="0"/>
              <a:t>An organization might use an extranet to provide secure access to their network for individuals who work for a different organization that need access to their data on their network.</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95010" y="864987"/>
            <a:ext cx="3791190" cy="3763718"/>
          </a:xfrm>
          <a:prstGeom prst="rect">
            <a:avLst/>
          </a:prstGeom>
        </p:spPr>
      </p:pic>
    </p:spTree>
    <p:extLst>
      <p:ext uri="{BB962C8B-B14F-4D97-AF65-F5344CB8AC3E}">
        <p14:creationId xmlns:p14="http://schemas.microsoft.com/office/powerpoint/2010/main" val="298261206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1.5 Internet Connections</a:t>
            </a:r>
          </a:p>
        </p:txBody>
      </p:sp>
    </p:spTree>
    <p:custDataLst>
      <p:tags r:id="rId1"/>
    </p:custDataLst>
    <p:extLst>
      <p:ext uri="{BB962C8B-B14F-4D97-AF65-F5344CB8AC3E}">
        <p14:creationId xmlns:p14="http://schemas.microsoft.com/office/powerpoint/2010/main" val="292001695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0" y="41275"/>
            <a:ext cx="9144000" cy="757238"/>
          </a:xfrm>
        </p:spPr>
        <p:txBody>
          <a:bodyPr/>
          <a:lstStyle/>
          <a:p>
            <a:r>
              <a:rPr lang="en-US" altLang="en-US" sz="1600" dirty="0"/>
              <a:t>Internet Connections</a:t>
            </a:r>
            <a:br>
              <a:rPr lang="en-US" altLang="en-US" dirty="0"/>
            </a:br>
            <a:r>
              <a:rPr lang="en-US" altLang="en-US" dirty="0"/>
              <a:t>Home and Small Office Internet Connections</a:t>
            </a:r>
            <a:endParaRPr lang="en-CA" altLang="en-US" dirty="0"/>
          </a:p>
        </p:txBody>
      </p:sp>
      <p:graphicFrame>
        <p:nvGraphicFramePr>
          <p:cNvPr id="3" name="Table 2"/>
          <p:cNvGraphicFramePr>
            <a:graphicFrameLocks noGrp="1"/>
          </p:cNvGraphicFramePr>
          <p:nvPr>
            <p:extLst>
              <p:ext uri="{D42A27DB-BD31-4B8C-83A1-F6EECF244321}">
                <p14:modId xmlns:p14="http://schemas.microsoft.com/office/powerpoint/2010/main" val="2621803257"/>
              </p:ext>
            </p:extLst>
          </p:nvPr>
        </p:nvGraphicFramePr>
        <p:xfrm>
          <a:off x="4690378" y="798513"/>
          <a:ext cx="4277319" cy="3801959"/>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480706">
                <a:tc>
                  <a:txBody>
                    <a:bodyPr/>
                    <a:lstStyle/>
                    <a:p>
                      <a:r>
                        <a:rPr lang="en-US" dirty="0"/>
                        <a:t>Connection</a:t>
                      </a:r>
                    </a:p>
                  </a:txBody>
                  <a:tcPr/>
                </a:tc>
                <a:tc>
                  <a:txBody>
                    <a:bodyPr/>
                    <a:lstStyle/>
                    <a:p>
                      <a:r>
                        <a:rPr lang="en-US" dirty="0"/>
                        <a:t>Description</a:t>
                      </a:r>
                    </a:p>
                  </a:txBody>
                  <a:tcPr/>
                </a:tc>
                <a:extLst>
                  <a:ext uri="{0D108BD9-81ED-4DB2-BD59-A6C34878D82A}">
                    <a16:rowId xmlns:a16="http://schemas.microsoft.com/office/drawing/2014/main" val="3787048751"/>
                  </a:ext>
                </a:extLst>
              </a:tr>
              <a:tr h="833779">
                <a:tc>
                  <a:txBody>
                    <a:bodyPr/>
                    <a:lstStyle/>
                    <a:p>
                      <a:r>
                        <a:rPr lang="en-CA" altLang="en-US" dirty="0"/>
                        <a:t>Cable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high bandwidth, always on, internet offered by cable television service providers.</a:t>
                      </a:r>
                    </a:p>
                  </a:txBody>
                  <a:tcPr/>
                </a:tc>
                <a:extLst>
                  <a:ext uri="{0D108BD9-81ED-4DB2-BD59-A6C34878D82A}">
                    <a16:rowId xmlns:a16="http://schemas.microsoft.com/office/drawing/2014/main" val="1775962995"/>
                  </a:ext>
                </a:extLst>
              </a:tr>
              <a:tr h="645506">
                <a:tc>
                  <a:txBody>
                    <a:bodyPr/>
                    <a:lstStyle/>
                    <a:p>
                      <a:r>
                        <a:rPr lang="en-CA" altLang="en-US" dirty="0"/>
                        <a:t>DSL</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high bandwidth, always on, internet connection that runs over a telephone line.</a:t>
                      </a:r>
                    </a:p>
                  </a:txBody>
                  <a:tcPr/>
                </a:tc>
                <a:extLst>
                  <a:ext uri="{0D108BD9-81ED-4DB2-BD59-A6C34878D82A}">
                    <a16:rowId xmlns:a16="http://schemas.microsoft.com/office/drawing/2014/main" val="2935690024"/>
                  </a:ext>
                </a:extLst>
              </a:tr>
              <a:tr h="575189">
                <a:tc>
                  <a:txBody>
                    <a:bodyPr/>
                    <a:lstStyle/>
                    <a:p>
                      <a:r>
                        <a:rPr lang="en-CA" altLang="en-US" dirty="0"/>
                        <a:t>Cellular</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uses a cell phone network to connect to the internet.</a:t>
                      </a:r>
                    </a:p>
                  </a:txBody>
                  <a:tcPr/>
                </a:tc>
                <a:extLst>
                  <a:ext uri="{0D108BD9-81ED-4DB2-BD59-A6C34878D82A}">
                    <a16:rowId xmlns:a16="http://schemas.microsoft.com/office/drawing/2014/main" val="752465591"/>
                  </a:ext>
                </a:extLst>
              </a:tr>
              <a:tr h="535259">
                <a:tc>
                  <a:txBody>
                    <a:bodyPr/>
                    <a:lstStyle/>
                    <a:p>
                      <a:r>
                        <a:rPr lang="en-CA" altLang="en-US" dirty="0"/>
                        <a:t>Satellite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major benefit to rural areas without Internet Service Providers.</a:t>
                      </a:r>
                    </a:p>
                  </a:txBody>
                  <a:tcPr/>
                </a:tc>
                <a:extLst>
                  <a:ext uri="{0D108BD9-81ED-4DB2-BD59-A6C34878D82A}">
                    <a16:rowId xmlns:a16="http://schemas.microsoft.com/office/drawing/2014/main" val="1196837403"/>
                  </a:ext>
                </a:extLst>
              </a:tr>
              <a:tr h="645506">
                <a:tc>
                  <a:txBody>
                    <a:bodyPr/>
                    <a:lstStyle/>
                    <a:p>
                      <a:r>
                        <a:rPr lang="en-CA" altLang="en-US" dirty="0"/>
                        <a:t>Dial-up telephone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an inexpensive, low bandwidth option using a modem.</a:t>
                      </a:r>
                    </a:p>
                  </a:txBody>
                  <a:tcPr/>
                </a:tc>
                <a:extLst>
                  <a:ext uri="{0D108BD9-81ED-4DB2-BD59-A6C34878D82A}">
                    <a16:rowId xmlns:a16="http://schemas.microsoft.com/office/drawing/2014/main" val="1536924885"/>
                  </a:ext>
                </a:extLst>
              </a:tr>
            </a:tbl>
          </a:graphicData>
        </a:graphic>
      </p:graphicFrame>
      <p:pic>
        <p:nvPicPr>
          <p:cNvPr id="2" name="Picture 1"/>
          <p:cNvPicPr>
            <a:picLocks noChangeAspect="1"/>
          </p:cNvPicPr>
          <p:nvPr/>
        </p:nvPicPr>
        <p:blipFill>
          <a:blip r:embed="rId3"/>
          <a:stretch>
            <a:fillRect/>
          </a:stretch>
        </p:blipFill>
        <p:spPr>
          <a:xfrm>
            <a:off x="5577" y="798512"/>
            <a:ext cx="4684802" cy="3056515"/>
          </a:xfrm>
          <a:prstGeom prst="rect">
            <a:avLst/>
          </a:prstGeom>
        </p:spPr>
      </p:pic>
    </p:spTree>
    <p:extLst>
      <p:ext uri="{BB962C8B-B14F-4D97-AF65-F5344CB8AC3E}">
        <p14:creationId xmlns:p14="http://schemas.microsoft.com/office/powerpoint/2010/main" val="131924225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962933" cy="757551"/>
          </a:xfrm>
        </p:spPr>
        <p:txBody>
          <a:bodyPr/>
          <a:lstStyle/>
          <a:p>
            <a:r>
              <a:rPr lang="en-US" altLang="en-US" sz="1600" dirty="0"/>
              <a:t>Internet Connections</a:t>
            </a:r>
            <a:br>
              <a:rPr lang="en-US" altLang="en-US" dirty="0"/>
            </a:br>
            <a:r>
              <a:rPr lang="en-US" altLang="en-US" dirty="0"/>
              <a:t>Businesses Internet Connections</a:t>
            </a:r>
            <a:endParaRPr lang="en-CA" altLang="en-US" dirty="0"/>
          </a:p>
        </p:txBody>
      </p:sp>
      <p:sp>
        <p:nvSpPr>
          <p:cNvPr id="13315" name="Content Placeholder 2"/>
          <p:cNvSpPr>
            <a:spLocks noGrp="1"/>
          </p:cNvSpPr>
          <p:nvPr>
            <p:ph idx="1"/>
          </p:nvPr>
        </p:nvSpPr>
        <p:spPr>
          <a:xfrm>
            <a:off x="87549" y="804964"/>
            <a:ext cx="4162333" cy="1461943"/>
          </a:xfrm>
        </p:spPr>
        <p:txBody>
          <a:bodyPr/>
          <a:lstStyle/>
          <a:p>
            <a:pPr marL="0" indent="0">
              <a:buNone/>
            </a:pPr>
            <a:r>
              <a:rPr lang="en-CA" altLang="en-US" sz="1600" dirty="0"/>
              <a:t>Corporate business connections may require:</a:t>
            </a:r>
          </a:p>
          <a:p>
            <a:pPr lvl="1"/>
            <a:r>
              <a:rPr lang="en-CA" altLang="en-US" sz="1600" dirty="0"/>
              <a:t>higher bandwidth </a:t>
            </a:r>
          </a:p>
          <a:p>
            <a:pPr lvl="1"/>
            <a:r>
              <a:rPr lang="en-CA" altLang="en-US" sz="1600" dirty="0"/>
              <a:t>dedicated connections</a:t>
            </a:r>
          </a:p>
          <a:p>
            <a:pPr lvl="1"/>
            <a:r>
              <a:rPr lang="en-CA" altLang="en-US" sz="1600" dirty="0"/>
              <a:t>managed services  </a:t>
            </a:r>
          </a:p>
        </p:txBody>
      </p:sp>
      <p:pic>
        <p:nvPicPr>
          <p:cNvPr id="2" name="Picture 1"/>
          <p:cNvPicPr>
            <a:picLocks noChangeAspect="1"/>
          </p:cNvPicPr>
          <p:nvPr/>
        </p:nvPicPr>
        <p:blipFill>
          <a:blip r:embed="rId3"/>
          <a:stretch>
            <a:fillRect/>
          </a:stretch>
        </p:blipFill>
        <p:spPr>
          <a:xfrm>
            <a:off x="281781" y="2354926"/>
            <a:ext cx="3968101" cy="245775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231926614"/>
              </p:ext>
            </p:extLst>
          </p:nvPr>
        </p:nvGraphicFramePr>
        <p:xfrm>
          <a:off x="4690378" y="798514"/>
          <a:ext cx="4277319" cy="3809311"/>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503117">
                <a:tc>
                  <a:txBody>
                    <a:bodyPr/>
                    <a:lstStyle/>
                    <a:p>
                      <a:r>
                        <a:rPr lang="en-US" dirty="0"/>
                        <a:t>Type of Connection</a:t>
                      </a:r>
                    </a:p>
                  </a:txBody>
                  <a:tcPr/>
                </a:tc>
                <a:tc>
                  <a:txBody>
                    <a:bodyPr/>
                    <a:lstStyle/>
                    <a:p>
                      <a:r>
                        <a:rPr lang="en-US" dirty="0"/>
                        <a:t>Description</a:t>
                      </a:r>
                    </a:p>
                  </a:txBody>
                  <a:tcPr/>
                </a:tc>
                <a:extLst>
                  <a:ext uri="{0D108BD9-81ED-4DB2-BD59-A6C34878D82A}">
                    <a16:rowId xmlns:a16="http://schemas.microsoft.com/office/drawing/2014/main" val="3787048751"/>
                  </a:ext>
                </a:extLst>
              </a:tr>
              <a:tr h="1067301">
                <a:tc>
                  <a:txBody>
                    <a:bodyPr/>
                    <a:lstStyle/>
                    <a:p>
                      <a:r>
                        <a:rPr lang="en-CA" altLang="en-US" dirty="0"/>
                        <a:t>Dedicated Leased Line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These are reserved circuits within the service provider’s network that connect distant offices with private voice and/or data networking.</a:t>
                      </a:r>
                    </a:p>
                  </a:txBody>
                  <a:tcPr/>
                </a:tc>
                <a:extLst>
                  <a:ext uri="{0D108BD9-81ED-4DB2-BD59-A6C34878D82A}">
                    <a16:rowId xmlns:a16="http://schemas.microsoft.com/office/drawing/2014/main" val="1775962995"/>
                  </a:ext>
                </a:extLst>
              </a:tr>
              <a:tr h="675600">
                <a:tc>
                  <a:txBody>
                    <a:bodyPr/>
                    <a:lstStyle/>
                    <a:p>
                      <a:r>
                        <a:rPr lang="en-CA" altLang="en-US" dirty="0"/>
                        <a:t>Ethernet WAN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This extends LAN access technology into the WAN.</a:t>
                      </a:r>
                    </a:p>
                  </a:txBody>
                  <a:tcPr/>
                </a:tc>
                <a:extLst>
                  <a:ext uri="{0D108BD9-81ED-4DB2-BD59-A6C34878D82A}">
                    <a16:rowId xmlns:a16="http://schemas.microsoft.com/office/drawing/2014/main" val="2935690024"/>
                  </a:ext>
                </a:extLst>
              </a:tr>
              <a:tr h="872650">
                <a:tc>
                  <a:txBody>
                    <a:bodyPr/>
                    <a:lstStyle/>
                    <a:p>
                      <a:r>
                        <a:rPr lang="en-CA" altLang="en-US" dirty="0"/>
                        <a:t>DSL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Business DSL is available in various formats including Symmetric Digital Subscriber Lines (SDSL).</a:t>
                      </a:r>
                    </a:p>
                  </a:txBody>
                  <a:tcPr/>
                </a:tc>
                <a:extLst>
                  <a:ext uri="{0D108BD9-81ED-4DB2-BD59-A6C34878D82A}">
                    <a16:rowId xmlns:a16="http://schemas.microsoft.com/office/drawing/2014/main" val="752465591"/>
                  </a:ext>
                </a:extLst>
              </a:tr>
              <a:tr h="675600">
                <a:tc>
                  <a:txBody>
                    <a:bodyPr/>
                    <a:lstStyle/>
                    <a:p>
                      <a:r>
                        <a:rPr lang="en-CA" altLang="en-US" dirty="0"/>
                        <a:t>Satellite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This can provide a connection when a wired solution is not available.</a:t>
                      </a:r>
                    </a:p>
                  </a:txBody>
                  <a:tcPr/>
                </a:tc>
                <a:extLst>
                  <a:ext uri="{0D108BD9-81ED-4DB2-BD59-A6C34878D82A}">
                    <a16:rowId xmlns:a16="http://schemas.microsoft.com/office/drawing/2014/main" val="1196837403"/>
                  </a:ext>
                </a:extLst>
              </a:tr>
            </a:tbl>
          </a:graphicData>
        </a:graphic>
      </p:graphicFrame>
    </p:spTree>
    <p:extLst>
      <p:ext uri="{BB962C8B-B14F-4D97-AF65-F5344CB8AC3E}">
        <p14:creationId xmlns:p14="http://schemas.microsoft.com/office/powerpoint/2010/main" val="92613772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58077" cy="757551"/>
          </a:xfrm>
        </p:spPr>
        <p:txBody>
          <a:bodyPr/>
          <a:lstStyle/>
          <a:p>
            <a:r>
              <a:rPr lang="en-US" altLang="en-US" sz="1600" dirty="0"/>
              <a:t>Internet Connections</a:t>
            </a:r>
            <a:br>
              <a:rPr lang="en-US" altLang="en-US" dirty="0"/>
            </a:br>
            <a:r>
              <a:rPr lang="en-US" altLang="en-US" dirty="0"/>
              <a:t>The Converging Network</a:t>
            </a:r>
            <a:endParaRPr lang="en-CA" altLang="en-US" dirty="0"/>
          </a:p>
        </p:txBody>
      </p:sp>
      <p:sp>
        <p:nvSpPr>
          <p:cNvPr id="13315" name="Content Placeholder 2"/>
          <p:cNvSpPr>
            <a:spLocks noGrp="1"/>
          </p:cNvSpPr>
          <p:nvPr>
            <p:ph idx="1"/>
          </p:nvPr>
        </p:nvSpPr>
        <p:spPr>
          <a:xfrm>
            <a:off x="223066" y="879499"/>
            <a:ext cx="3735870" cy="3082610"/>
          </a:xfrm>
        </p:spPr>
        <p:txBody>
          <a:bodyPr/>
          <a:lstStyle/>
          <a:p>
            <a:pPr marL="0" indent="0">
              <a:buNone/>
            </a:pPr>
            <a:r>
              <a:rPr lang="en-CA" altLang="en-US" sz="1600" dirty="0"/>
              <a:t>Converged data networks carry multiple services on one link including: </a:t>
            </a:r>
          </a:p>
          <a:p>
            <a:pPr lvl="1">
              <a:buFont typeface="Arial" panose="020B0604020202020204" pitchFamily="34" charset="0"/>
              <a:buChar char="•"/>
            </a:pPr>
            <a:r>
              <a:rPr lang="en-CA" altLang="en-US" sz="1600" dirty="0"/>
              <a:t>data </a:t>
            </a:r>
          </a:p>
          <a:p>
            <a:pPr lvl="1">
              <a:buFont typeface="Arial" panose="020B0604020202020204" pitchFamily="34" charset="0"/>
              <a:buChar char="•"/>
            </a:pPr>
            <a:r>
              <a:rPr lang="en-CA" altLang="en-US" sz="1600" dirty="0"/>
              <a:t>voice</a:t>
            </a:r>
          </a:p>
          <a:p>
            <a:pPr lvl="1">
              <a:buFont typeface="Arial" panose="020B0604020202020204" pitchFamily="34" charset="0"/>
              <a:buChar char="•"/>
            </a:pPr>
            <a:r>
              <a:rPr lang="en-CA" altLang="en-US" sz="1600" dirty="0"/>
              <a:t>video</a:t>
            </a:r>
          </a:p>
          <a:p>
            <a:pPr marL="0" indent="0">
              <a:buNone/>
            </a:pPr>
            <a:r>
              <a:rPr lang="en-CA" altLang="en-US" sz="1600" dirty="0"/>
              <a:t>Converged networks can deliver data, voice, and video over the same network infrastructure. The network infrastructure uses the same set of rules and standards.</a:t>
            </a:r>
          </a:p>
          <a:p>
            <a:pPr marL="0" indent="0">
              <a:buNone/>
            </a:pPr>
            <a:endParaRPr lang="en-CA" altLang="en-US" dirty="0"/>
          </a:p>
        </p:txBody>
      </p:sp>
      <p:pic>
        <p:nvPicPr>
          <p:cNvPr id="4" name="Picture 3"/>
          <p:cNvPicPr>
            <a:picLocks noChangeAspect="1"/>
          </p:cNvPicPr>
          <p:nvPr/>
        </p:nvPicPr>
        <p:blipFill>
          <a:blip r:embed="rId4"/>
          <a:stretch>
            <a:fillRect/>
          </a:stretch>
        </p:blipFill>
        <p:spPr>
          <a:xfrm>
            <a:off x="3958936" y="876009"/>
            <a:ext cx="4977527" cy="3086100"/>
          </a:xfrm>
          <a:prstGeom prst="rect">
            <a:avLst/>
          </a:prstGeom>
        </p:spPr>
      </p:pic>
    </p:spTree>
    <p:custDataLst>
      <p:tags r:id="rId1"/>
    </p:custDataLst>
    <p:extLst>
      <p:ext uri="{BB962C8B-B14F-4D97-AF65-F5344CB8AC3E}">
        <p14:creationId xmlns:p14="http://schemas.microsoft.com/office/powerpoint/2010/main" val="236032430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1.6 Reliable Networks</a:t>
            </a:r>
          </a:p>
        </p:txBody>
      </p:sp>
    </p:spTree>
    <p:custDataLst>
      <p:tags r:id="rId1"/>
    </p:custDataLst>
    <p:extLst>
      <p:ext uri="{BB962C8B-B14F-4D97-AF65-F5344CB8AC3E}">
        <p14:creationId xmlns:p14="http://schemas.microsoft.com/office/powerpoint/2010/main" val="412265352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br>
              <a:rPr lang="en-US" altLang="en-US" dirty="0"/>
            </a:br>
            <a:r>
              <a:rPr lang="en-US" altLang="en-US" dirty="0" err="1"/>
              <a:t>Network</a:t>
            </a:r>
            <a:r>
              <a:rPr lang="en-US" altLang="en-US" dirty="0"/>
              <a:t> Architecture</a:t>
            </a:r>
            <a:endParaRPr lang="en-CA" altLang="en-US" dirty="0"/>
          </a:p>
        </p:txBody>
      </p:sp>
      <p:sp>
        <p:nvSpPr>
          <p:cNvPr id="13315" name="Content Placeholder 2"/>
          <p:cNvSpPr>
            <a:spLocks noGrp="1"/>
          </p:cNvSpPr>
          <p:nvPr>
            <p:ph idx="1"/>
          </p:nvPr>
        </p:nvSpPr>
        <p:spPr>
          <a:xfrm>
            <a:off x="4883285" y="414868"/>
            <a:ext cx="4192621" cy="4075490"/>
          </a:xfrm>
        </p:spPr>
        <p:txBody>
          <a:bodyPr/>
          <a:lstStyle/>
          <a:p>
            <a:endParaRPr lang="en-CA" altLang="en-US" dirty="0"/>
          </a:p>
          <a:p>
            <a:pPr marL="0" indent="0">
              <a:buNone/>
            </a:pPr>
            <a:r>
              <a:rPr lang="en-CA" altLang="en-US" sz="1600" dirty="0"/>
              <a:t>Network Architecture refers to the technologies that support the infrastructure that moves data across the network.</a:t>
            </a:r>
          </a:p>
          <a:p>
            <a:pPr marL="0" indent="0">
              <a:buNone/>
            </a:pPr>
            <a:r>
              <a:rPr lang="en-CA" altLang="en-US" sz="1600" dirty="0"/>
              <a:t>There are four basic characteristics that the underlying architectures need to address to meet user expectations:</a:t>
            </a:r>
          </a:p>
          <a:p>
            <a:pPr lvl="1">
              <a:buFont typeface="Arial" panose="020B0604020202020204" pitchFamily="34" charset="0"/>
              <a:buChar char="•"/>
            </a:pPr>
            <a:r>
              <a:rPr lang="en-CA" altLang="en-US" sz="1600" dirty="0"/>
              <a:t>Fault Tolerance</a:t>
            </a:r>
          </a:p>
          <a:p>
            <a:pPr lvl="1">
              <a:buFont typeface="Arial" panose="020B0604020202020204" pitchFamily="34" charset="0"/>
              <a:buChar char="•"/>
            </a:pPr>
            <a:r>
              <a:rPr lang="en-CA" altLang="en-US" sz="1600" dirty="0"/>
              <a:t>Scalability</a:t>
            </a:r>
          </a:p>
          <a:p>
            <a:pPr lvl="1">
              <a:buFont typeface="Arial" panose="020B0604020202020204" pitchFamily="34" charset="0"/>
              <a:buChar char="•"/>
            </a:pPr>
            <a:r>
              <a:rPr lang="en-CA" altLang="en-US" sz="1600" dirty="0"/>
              <a:t>Quality of Service (</a:t>
            </a:r>
            <a:r>
              <a:rPr lang="en-CA" altLang="en-US" sz="1600" dirty="0" err="1"/>
              <a:t>QoS</a:t>
            </a:r>
            <a:r>
              <a:rPr lang="en-CA" altLang="en-US" sz="1600" dirty="0"/>
              <a:t>)</a:t>
            </a:r>
          </a:p>
          <a:p>
            <a:pPr lvl="1">
              <a:buFont typeface="Arial" panose="020B0604020202020204" pitchFamily="34" charset="0"/>
              <a:buChar char="•"/>
            </a:pPr>
            <a:r>
              <a:rPr lang="en-CA" altLang="en-US" sz="1600" dirty="0"/>
              <a:t>Security</a:t>
            </a:r>
          </a:p>
        </p:txBody>
      </p:sp>
      <p:pic>
        <p:nvPicPr>
          <p:cNvPr id="2" name="Picture 1"/>
          <p:cNvPicPr>
            <a:picLocks noChangeAspect="1"/>
          </p:cNvPicPr>
          <p:nvPr/>
        </p:nvPicPr>
        <p:blipFill>
          <a:blip r:embed="rId3"/>
          <a:stretch>
            <a:fillRect/>
          </a:stretch>
        </p:blipFill>
        <p:spPr>
          <a:xfrm>
            <a:off x="448425" y="824344"/>
            <a:ext cx="3772426" cy="3724795"/>
          </a:xfrm>
          <a:prstGeom prst="rect">
            <a:avLst/>
          </a:prstGeom>
        </p:spPr>
      </p:pic>
    </p:spTree>
    <p:extLst>
      <p:ext uri="{BB962C8B-B14F-4D97-AF65-F5344CB8AC3E}">
        <p14:creationId xmlns:p14="http://schemas.microsoft.com/office/powerpoint/2010/main" val="73845080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75300" cy="657417"/>
          </a:xfrm>
        </p:spPr>
        <p:txBody>
          <a:bodyPr/>
          <a:lstStyle/>
          <a:p>
            <a:r>
              <a:rPr lang="en-US" altLang="en-US" sz="1600" dirty="0"/>
              <a:t>Reliable Network</a:t>
            </a:r>
            <a:br>
              <a:rPr lang="en-US" altLang="en-US" dirty="0"/>
            </a:br>
            <a:r>
              <a:rPr lang="en-US" altLang="en-US" dirty="0"/>
              <a:t>Fault Tolerance</a:t>
            </a:r>
            <a:endParaRPr lang="en-CA" altLang="en-US" dirty="0"/>
          </a:p>
        </p:txBody>
      </p:sp>
      <p:sp>
        <p:nvSpPr>
          <p:cNvPr id="13315" name="Content Placeholder 2"/>
          <p:cNvSpPr>
            <a:spLocks noGrp="1"/>
          </p:cNvSpPr>
          <p:nvPr>
            <p:ph idx="1"/>
          </p:nvPr>
        </p:nvSpPr>
        <p:spPr>
          <a:xfrm>
            <a:off x="202765" y="698810"/>
            <a:ext cx="4174502" cy="4013508"/>
          </a:xfrm>
        </p:spPr>
        <p:txBody>
          <a:bodyPr/>
          <a:lstStyle/>
          <a:p>
            <a:pPr marL="0" indent="0">
              <a:buNone/>
            </a:pPr>
            <a:r>
              <a:rPr lang="en-CA" altLang="en-US" sz="1600" dirty="0"/>
              <a:t>A fault tolerant network limits the impact of a failure by limiting the number of affected devices. Multiple paths are required for fault tolerance.</a:t>
            </a:r>
          </a:p>
          <a:p>
            <a:pPr marL="0" indent="0">
              <a:buNone/>
            </a:pPr>
            <a:r>
              <a:rPr lang="en-CA" altLang="en-US" sz="1600" dirty="0"/>
              <a:t>Reliable networks provide redundancy by implementing a packet switched network:</a:t>
            </a:r>
          </a:p>
          <a:p>
            <a:pPr lvl="1">
              <a:buFont typeface="Arial" panose="020B0604020202020204" pitchFamily="34" charset="0"/>
              <a:buChar char="•"/>
            </a:pPr>
            <a:r>
              <a:rPr lang="en-CA" altLang="en-US" sz="1600" dirty="0"/>
              <a:t>Packet switching splits traffic into packets that are routed over a network. </a:t>
            </a:r>
          </a:p>
          <a:p>
            <a:pPr lvl="1">
              <a:buFont typeface="Arial" panose="020B0604020202020204" pitchFamily="34" charset="0"/>
              <a:buChar char="•"/>
            </a:pPr>
            <a:r>
              <a:rPr lang="en-CA" altLang="en-US" sz="1600" dirty="0"/>
              <a:t>Each packet could theoretically take a different path to the destination.</a:t>
            </a:r>
          </a:p>
          <a:p>
            <a:pPr marL="0" indent="0">
              <a:buNone/>
            </a:pPr>
            <a:r>
              <a:rPr lang="en-CA" altLang="en-US" sz="1600" dirty="0"/>
              <a:t>This is not possible with circuit-switched networks which establish dedicated circuits.</a:t>
            </a:r>
          </a:p>
          <a:p>
            <a:endParaRPr lang="en-CA" altLang="en-US" dirty="0"/>
          </a:p>
        </p:txBody>
      </p:sp>
      <p:pic>
        <p:nvPicPr>
          <p:cNvPr id="2" name="Picture 1"/>
          <p:cNvPicPr>
            <a:picLocks noChangeAspect="1"/>
          </p:cNvPicPr>
          <p:nvPr/>
        </p:nvPicPr>
        <p:blipFill>
          <a:blip r:embed="rId3"/>
          <a:stretch>
            <a:fillRect/>
          </a:stretch>
        </p:blipFill>
        <p:spPr>
          <a:xfrm>
            <a:off x="4308804" y="755961"/>
            <a:ext cx="4769261" cy="3079440"/>
          </a:xfrm>
          <a:prstGeom prst="rect">
            <a:avLst/>
          </a:prstGeom>
        </p:spPr>
      </p:pic>
    </p:spTree>
    <p:extLst>
      <p:ext uri="{BB962C8B-B14F-4D97-AF65-F5344CB8AC3E}">
        <p14:creationId xmlns:p14="http://schemas.microsoft.com/office/powerpoint/2010/main" val="236290719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br>
              <a:rPr lang="en-US" altLang="en-US" dirty="0"/>
            </a:br>
            <a:r>
              <a:rPr lang="en-US" altLang="en-US" dirty="0"/>
              <a:t>Scalability</a:t>
            </a:r>
            <a:endParaRPr lang="en-CA" altLang="en-US" dirty="0"/>
          </a:p>
        </p:txBody>
      </p:sp>
      <p:sp>
        <p:nvSpPr>
          <p:cNvPr id="13315" name="Content Placeholder 2"/>
          <p:cNvSpPr>
            <a:spLocks noGrp="1"/>
          </p:cNvSpPr>
          <p:nvPr>
            <p:ph idx="1"/>
          </p:nvPr>
        </p:nvSpPr>
        <p:spPr>
          <a:xfrm>
            <a:off x="5432086" y="784034"/>
            <a:ext cx="3529770" cy="3384643"/>
          </a:xfrm>
        </p:spPr>
        <p:txBody>
          <a:bodyPr/>
          <a:lstStyle/>
          <a:p>
            <a:endParaRPr lang="en-CA" altLang="en-US" sz="1800" dirty="0"/>
          </a:p>
          <a:p>
            <a:pPr marL="0" indent="0">
              <a:buNone/>
            </a:pPr>
            <a:r>
              <a:rPr lang="en-CA" altLang="en-US" sz="1800" dirty="0"/>
              <a:t>A scalable network can expand quickly and easily to support new users and applications without impacting the performance of services to existing users.</a:t>
            </a:r>
          </a:p>
          <a:p>
            <a:pPr marL="0" indent="0">
              <a:buNone/>
            </a:pPr>
            <a:r>
              <a:rPr lang="en-CA" altLang="en-US" sz="1800" dirty="0"/>
              <a:t>Network designers follow accepted standards and protocols in order to make the networks scalable.</a:t>
            </a:r>
          </a:p>
          <a:p>
            <a:endParaRPr lang="en-CA" altLang="en-US" dirty="0"/>
          </a:p>
        </p:txBody>
      </p:sp>
      <p:pic>
        <p:nvPicPr>
          <p:cNvPr id="3" name="Picture 2"/>
          <p:cNvPicPr>
            <a:picLocks noChangeAspect="1"/>
          </p:cNvPicPr>
          <p:nvPr/>
        </p:nvPicPr>
        <p:blipFill>
          <a:blip r:embed="rId3"/>
          <a:stretch>
            <a:fillRect/>
          </a:stretch>
        </p:blipFill>
        <p:spPr>
          <a:xfrm>
            <a:off x="87550" y="984157"/>
            <a:ext cx="5234470" cy="3639798"/>
          </a:xfrm>
          <a:prstGeom prst="rect">
            <a:avLst/>
          </a:prstGeom>
        </p:spPr>
      </p:pic>
    </p:spTree>
    <p:extLst>
      <p:ext uri="{BB962C8B-B14F-4D97-AF65-F5344CB8AC3E}">
        <p14:creationId xmlns:p14="http://schemas.microsoft.com/office/powerpoint/2010/main" val="11230678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Reliable Network</a:t>
            </a:r>
            <a:br>
              <a:rPr lang="en-US" altLang="en-US" dirty="0"/>
            </a:br>
            <a:r>
              <a:rPr lang="en-US" altLang="en-US" dirty="0"/>
              <a:t>Quality of Service</a:t>
            </a:r>
            <a:endParaRPr lang="en-CA" altLang="en-US" dirty="0"/>
          </a:p>
        </p:txBody>
      </p:sp>
      <p:sp>
        <p:nvSpPr>
          <p:cNvPr id="13315" name="Content Placeholder 2"/>
          <p:cNvSpPr>
            <a:spLocks noGrp="1"/>
          </p:cNvSpPr>
          <p:nvPr>
            <p:ph idx="1"/>
          </p:nvPr>
        </p:nvSpPr>
        <p:spPr>
          <a:xfrm>
            <a:off x="87549" y="798944"/>
            <a:ext cx="3809042" cy="4147129"/>
          </a:xfrm>
        </p:spPr>
        <p:txBody>
          <a:bodyPr/>
          <a:lstStyle/>
          <a:p>
            <a:pPr marL="0" indent="0">
              <a:buNone/>
            </a:pPr>
            <a:r>
              <a:rPr lang="en-CA" altLang="en-US" dirty="0"/>
              <a:t>Voice and live video transmissions require higher expectations for those services being delivered.  </a:t>
            </a:r>
          </a:p>
          <a:p>
            <a:pPr marL="0" indent="0">
              <a:buNone/>
            </a:pPr>
            <a:r>
              <a:rPr lang="en-CA" altLang="en-US" dirty="0"/>
              <a:t>Have you ever watched a live video with constant breaks and pauses? This is caused when there is a higher demand for bandwidth than available – and QoS isn’t configured.</a:t>
            </a:r>
          </a:p>
          <a:p>
            <a:pPr>
              <a:buFont typeface="Arial" panose="020B0604020202020204" pitchFamily="34" charset="0"/>
              <a:buChar char="•"/>
            </a:pPr>
            <a:r>
              <a:rPr lang="en-CA" altLang="en-US" dirty="0"/>
              <a:t>Quality of Service (</a:t>
            </a:r>
            <a:r>
              <a:rPr lang="en-CA" altLang="en-US" dirty="0" err="1"/>
              <a:t>QoS</a:t>
            </a:r>
            <a:r>
              <a:rPr lang="en-CA" altLang="en-US" dirty="0"/>
              <a:t>) is the primary mechanism used to ensure reliable delivery of content for all users. </a:t>
            </a:r>
          </a:p>
          <a:p>
            <a:pPr>
              <a:buFont typeface="Arial" panose="020B0604020202020204" pitchFamily="34" charset="0"/>
              <a:buChar char="•"/>
            </a:pPr>
            <a:r>
              <a:rPr lang="en-CA" altLang="en-US" dirty="0"/>
              <a:t>With a QoS policy in place, the router can more easily manage the flow of data and voice traffic.</a:t>
            </a:r>
          </a:p>
          <a:p>
            <a:pPr>
              <a:buFont typeface="Wingdings" panose="05000000000000000000" pitchFamily="2" charset="2"/>
              <a:buChar char="Ø"/>
            </a:pPr>
            <a:endParaRPr lang="en-CA" altLang="en-US" dirty="0"/>
          </a:p>
        </p:txBody>
      </p:sp>
      <p:pic>
        <p:nvPicPr>
          <p:cNvPr id="3" name="Picture 2"/>
          <p:cNvPicPr>
            <a:picLocks noChangeAspect="1"/>
          </p:cNvPicPr>
          <p:nvPr/>
        </p:nvPicPr>
        <p:blipFill>
          <a:blip r:embed="rId3"/>
          <a:stretch>
            <a:fillRect/>
          </a:stretch>
        </p:blipFill>
        <p:spPr>
          <a:xfrm>
            <a:off x="3896591" y="798944"/>
            <a:ext cx="5106266" cy="3909372"/>
          </a:xfrm>
          <a:prstGeom prst="rect">
            <a:avLst/>
          </a:prstGeom>
        </p:spPr>
      </p:pic>
    </p:spTree>
    <p:extLst>
      <p:ext uri="{BB962C8B-B14F-4D97-AF65-F5344CB8AC3E}">
        <p14:creationId xmlns:p14="http://schemas.microsoft.com/office/powerpoint/2010/main" val="318258286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1.3 Network Representations and Topologies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r>
              <a:rPr lang="en-US" altLang="en-US" sz="1600" dirty="0"/>
              <a:t>Reliable Network</a:t>
            </a:r>
            <a:br>
              <a:rPr lang="en-US" altLang="en-US" dirty="0"/>
            </a:br>
            <a:r>
              <a:rPr lang="en-US" altLang="en-US" dirty="0" err="1"/>
              <a:t>Network</a:t>
            </a:r>
            <a:r>
              <a:rPr lang="en-US" altLang="en-US" dirty="0"/>
              <a:t> Security</a:t>
            </a:r>
            <a:endParaRPr lang="en-CA" altLang="en-US" dirty="0"/>
          </a:p>
        </p:txBody>
      </p:sp>
      <p:sp>
        <p:nvSpPr>
          <p:cNvPr id="13315" name="Content Placeholder 2"/>
          <p:cNvSpPr>
            <a:spLocks noGrp="1"/>
          </p:cNvSpPr>
          <p:nvPr>
            <p:ph idx="1"/>
          </p:nvPr>
        </p:nvSpPr>
        <p:spPr>
          <a:xfrm>
            <a:off x="5164667" y="132511"/>
            <a:ext cx="3687122" cy="4595354"/>
          </a:xfrm>
        </p:spPr>
        <p:txBody>
          <a:bodyPr>
            <a:normAutofit lnSpcReduction="10000"/>
          </a:bodyPr>
          <a:lstStyle/>
          <a:p>
            <a:pPr marL="0" indent="0">
              <a:buNone/>
            </a:pPr>
            <a:r>
              <a:rPr lang="en-CA" altLang="en-US" dirty="0"/>
              <a:t>There are two main types of network security that must be addressed:  </a:t>
            </a:r>
          </a:p>
          <a:p>
            <a:pPr lvl="1">
              <a:buFont typeface="Arial" panose="020B0604020202020204" pitchFamily="34" charset="0"/>
              <a:buChar char="•"/>
            </a:pPr>
            <a:r>
              <a:rPr lang="en-CA" altLang="en-US" sz="1500" dirty="0"/>
              <a:t>Network infrastructure security</a:t>
            </a:r>
          </a:p>
          <a:p>
            <a:pPr lvl="2">
              <a:buFont typeface="Arial" panose="020B0604020202020204" pitchFamily="34" charset="0"/>
              <a:buChar char="•"/>
            </a:pPr>
            <a:r>
              <a:rPr lang="en-CA" altLang="en-US" sz="1400" dirty="0"/>
              <a:t>Physical security of network devices</a:t>
            </a:r>
          </a:p>
          <a:p>
            <a:pPr lvl="2">
              <a:buFont typeface="Arial" panose="020B0604020202020204" pitchFamily="34" charset="0"/>
              <a:buChar char="•"/>
            </a:pPr>
            <a:r>
              <a:rPr lang="en-CA" altLang="en-US" sz="1400" dirty="0"/>
              <a:t>Preventing unauthorized access to the devices</a:t>
            </a:r>
          </a:p>
          <a:p>
            <a:pPr lvl="1">
              <a:buFont typeface="Arial" panose="020B0604020202020204" pitchFamily="34" charset="0"/>
              <a:buChar char="•"/>
            </a:pPr>
            <a:r>
              <a:rPr lang="en-CA" altLang="en-US" sz="1500" dirty="0"/>
              <a:t>Information Security</a:t>
            </a:r>
          </a:p>
          <a:p>
            <a:pPr lvl="2">
              <a:buFont typeface="Arial" panose="020B0604020202020204" pitchFamily="34" charset="0"/>
              <a:buChar char="•"/>
            </a:pPr>
            <a:r>
              <a:rPr lang="en-CA" altLang="en-US" sz="1400" dirty="0"/>
              <a:t>Protection of the information or data transmitted over the network</a:t>
            </a:r>
          </a:p>
          <a:p>
            <a:pPr marL="0" indent="0">
              <a:buNone/>
            </a:pPr>
            <a:r>
              <a:rPr lang="en-CA" altLang="en-US" dirty="0"/>
              <a:t>Three goals of network security:</a:t>
            </a:r>
          </a:p>
          <a:p>
            <a:pPr lvl="1"/>
            <a:r>
              <a:rPr lang="en-CA" altLang="en-US" b="1" dirty="0"/>
              <a:t>Confidentiality</a:t>
            </a:r>
            <a:r>
              <a:rPr lang="en-CA" altLang="en-US" dirty="0"/>
              <a:t> – only intended recipients can read the data</a:t>
            </a:r>
          </a:p>
          <a:p>
            <a:pPr lvl="1"/>
            <a:r>
              <a:rPr lang="en-CA" altLang="en-US" b="1" dirty="0"/>
              <a:t>Integrity</a:t>
            </a:r>
            <a:r>
              <a:rPr lang="en-CA" altLang="en-US" dirty="0"/>
              <a:t> – assurance that the data has not be altered with during transmission</a:t>
            </a:r>
          </a:p>
          <a:p>
            <a:pPr lvl="1"/>
            <a:r>
              <a:rPr lang="en-CA" altLang="en-US" b="1" dirty="0"/>
              <a:t>Availability</a:t>
            </a:r>
            <a:r>
              <a:rPr lang="en-CA" altLang="en-US" dirty="0"/>
              <a:t> – assurance of timely and reliable access to data for authorized users</a:t>
            </a:r>
          </a:p>
          <a:p>
            <a:endParaRPr lang="en-CA" altLang="en-US" dirty="0"/>
          </a:p>
        </p:txBody>
      </p:sp>
      <p:pic>
        <p:nvPicPr>
          <p:cNvPr id="2" name="Picture 1"/>
          <p:cNvPicPr>
            <a:picLocks noChangeAspect="1"/>
          </p:cNvPicPr>
          <p:nvPr/>
        </p:nvPicPr>
        <p:blipFill>
          <a:blip r:embed="rId3"/>
          <a:stretch>
            <a:fillRect/>
          </a:stretch>
        </p:blipFill>
        <p:spPr>
          <a:xfrm>
            <a:off x="87549" y="995719"/>
            <a:ext cx="4975518" cy="3644666"/>
          </a:xfrm>
          <a:prstGeom prst="rect">
            <a:avLst/>
          </a:prstGeom>
        </p:spPr>
      </p:pic>
    </p:spTree>
    <p:extLst>
      <p:ext uri="{BB962C8B-B14F-4D97-AF65-F5344CB8AC3E}">
        <p14:creationId xmlns:p14="http://schemas.microsoft.com/office/powerpoint/2010/main" val="2698346635"/>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1.7 Network Trends</a:t>
            </a:r>
          </a:p>
        </p:txBody>
      </p:sp>
    </p:spTree>
    <p:custDataLst>
      <p:tags r:id="rId1"/>
    </p:custDataLst>
    <p:extLst>
      <p:ext uri="{BB962C8B-B14F-4D97-AF65-F5344CB8AC3E}">
        <p14:creationId xmlns:p14="http://schemas.microsoft.com/office/powerpoint/2010/main" val="4015053183"/>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br>
              <a:rPr lang="en-US" altLang="en-US" dirty="0"/>
            </a:br>
            <a:r>
              <a:rPr lang="en-US" altLang="en-US" dirty="0"/>
              <a:t>Recent Trends</a:t>
            </a:r>
            <a:endParaRPr lang="en-CA" altLang="en-US" dirty="0"/>
          </a:p>
        </p:txBody>
      </p:sp>
      <p:sp>
        <p:nvSpPr>
          <p:cNvPr id="13315" name="Content Placeholder 2"/>
          <p:cNvSpPr>
            <a:spLocks noGrp="1"/>
          </p:cNvSpPr>
          <p:nvPr>
            <p:ph idx="1"/>
          </p:nvPr>
        </p:nvSpPr>
        <p:spPr>
          <a:xfrm>
            <a:off x="5322019" y="555812"/>
            <a:ext cx="3529770" cy="3810000"/>
          </a:xfrm>
        </p:spPr>
        <p:txBody>
          <a:bodyPr/>
          <a:lstStyle/>
          <a:p>
            <a:endParaRPr lang="en-CA" altLang="en-US" dirty="0"/>
          </a:p>
          <a:p>
            <a:pPr marL="0" indent="0">
              <a:buNone/>
            </a:pPr>
            <a:r>
              <a:rPr lang="en-CA" altLang="en-US" dirty="0"/>
              <a:t>The role of the network must adjust and continually transform in order to be able to keep up with new technologies and end user devices as they constantly come to the market. </a:t>
            </a:r>
          </a:p>
          <a:p>
            <a:pPr marL="0" indent="0">
              <a:buNone/>
            </a:pPr>
            <a:r>
              <a:rPr lang="en-CA" altLang="en-US" dirty="0"/>
              <a:t>Several new networking trends that effect organizations and consumers:</a:t>
            </a:r>
          </a:p>
          <a:p>
            <a:pPr lvl="1">
              <a:buFont typeface="Arial" panose="020B0604020202020204" pitchFamily="34" charset="0"/>
              <a:buChar char="•"/>
            </a:pPr>
            <a:r>
              <a:rPr lang="en-CA" altLang="en-US" dirty="0"/>
              <a:t>Bring Your Own Device (BYOD)</a:t>
            </a:r>
          </a:p>
          <a:p>
            <a:pPr lvl="1">
              <a:buFont typeface="Arial" panose="020B0604020202020204" pitchFamily="34" charset="0"/>
              <a:buChar char="•"/>
            </a:pPr>
            <a:r>
              <a:rPr lang="en-CA" altLang="en-US" dirty="0"/>
              <a:t>Online collaboration</a:t>
            </a:r>
          </a:p>
          <a:p>
            <a:pPr lvl="1">
              <a:buFont typeface="Arial" panose="020B0604020202020204" pitchFamily="34" charset="0"/>
              <a:buChar char="•"/>
            </a:pPr>
            <a:r>
              <a:rPr lang="en-CA" altLang="en-US" dirty="0"/>
              <a:t>Video communications</a:t>
            </a:r>
          </a:p>
          <a:p>
            <a:pPr lvl="1">
              <a:buFont typeface="Arial" panose="020B0604020202020204" pitchFamily="34" charset="0"/>
              <a:buChar char="•"/>
            </a:pPr>
            <a:r>
              <a:rPr lang="en-CA" altLang="en-US" dirty="0"/>
              <a:t>Cloud computing</a:t>
            </a:r>
          </a:p>
          <a:p>
            <a:pPr lvl="1">
              <a:buFont typeface="Arial" panose="020B0604020202020204" pitchFamily="34" charset="0"/>
              <a:buChar char="•"/>
            </a:pPr>
            <a:r>
              <a:rPr lang="en-CA" altLang="en-US" dirty="0"/>
              <a:t>IoT</a:t>
            </a:r>
          </a:p>
          <a:p>
            <a:endParaRPr lang="en-CA" altLang="en-US" dirty="0"/>
          </a:p>
          <a:p>
            <a:endParaRPr lang="en-CA" altLang="en-US" dirty="0"/>
          </a:p>
        </p:txBody>
      </p:sp>
      <p:pic>
        <p:nvPicPr>
          <p:cNvPr id="3" name="Picture 2"/>
          <p:cNvPicPr>
            <a:picLocks noChangeAspect="1"/>
          </p:cNvPicPr>
          <p:nvPr/>
        </p:nvPicPr>
        <p:blipFill>
          <a:blip r:embed="rId3"/>
          <a:stretch>
            <a:fillRect/>
          </a:stretch>
        </p:blipFill>
        <p:spPr>
          <a:xfrm>
            <a:off x="87549" y="798944"/>
            <a:ext cx="5172075" cy="3724275"/>
          </a:xfrm>
          <a:prstGeom prst="rect">
            <a:avLst/>
          </a:prstGeom>
        </p:spPr>
      </p:pic>
    </p:spTree>
    <p:extLst>
      <p:ext uri="{BB962C8B-B14F-4D97-AF65-F5344CB8AC3E}">
        <p14:creationId xmlns:p14="http://schemas.microsoft.com/office/powerpoint/2010/main" val="58743758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753023" cy="1032033"/>
          </a:xfrm>
        </p:spPr>
        <p:txBody>
          <a:bodyPr/>
          <a:lstStyle/>
          <a:p>
            <a:r>
              <a:rPr lang="en-US" altLang="en-US" sz="1600" dirty="0"/>
              <a:t>Network Trends</a:t>
            </a:r>
            <a:br>
              <a:rPr lang="en-US" altLang="en-US" dirty="0"/>
            </a:br>
            <a:r>
              <a:rPr lang="en-US" altLang="en-US" dirty="0"/>
              <a:t>Cloud Computing</a:t>
            </a:r>
            <a:endParaRPr lang="en-CA" altLang="en-US" dirty="0"/>
          </a:p>
        </p:txBody>
      </p:sp>
      <p:sp>
        <p:nvSpPr>
          <p:cNvPr id="13315" name="Content Placeholder 2"/>
          <p:cNvSpPr>
            <a:spLocks noGrp="1"/>
          </p:cNvSpPr>
          <p:nvPr>
            <p:ph idx="1"/>
          </p:nvPr>
        </p:nvSpPr>
        <p:spPr>
          <a:xfrm>
            <a:off x="152400" y="1073425"/>
            <a:ext cx="8850813" cy="3616339"/>
          </a:xfrm>
        </p:spPr>
        <p:txBody>
          <a:bodyPr/>
          <a:lstStyle/>
          <a:p>
            <a:pPr marL="0" indent="0">
              <a:buNone/>
            </a:pPr>
            <a:r>
              <a:rPr lang="en-CA" altLang="en-US" dirty="0"/>
              <a:t>Four types of Clouds:</a:t>
            </a:r>
          </a:p>
          <a:p>
            <a:pPr lvl="1">
              <a:buFont typeface="Arial" panose="020B0604020202020204" pitchFamily="34" charset="0"/>
              <a:buChar char="•"/>
            </a:pPr>
            <a:r>
              <a:rPr lang="en-CA" altLang="en-US" sz="1600" b="1" dirty="0"/>
              <a:t>Public</a:t>
            </a:r>
            <a:r>
              <a:rPr lang="en-CA" altLang="en-US" sz="1600" dirty="0"/>
              <a:t> Clouds</a:t>
            </a:r>
          </a:p>
          <a:p>
            <a:pPr lvl="2">
              <a:buFont typeface="Arial" panose="020B0604020202020204" pitchFamily="34" charset="0"/>
              <a:buChar char="•"/>
            </a:pPr>
            <a:r>
              <a:rPr lang="en-CA" altLang="en-US" sz="1600" dirty="0"/>
              <a:t>Available to the general public through a pay-per-use model or for free.</a:t>
            </a:r>
          </a:p>
          <a:p>
            <a:pPr lvl="1">
              <a:buFont typeface="Arial" panose="020B0604020202020204" pitchFamily="34" charset="0"/>
              <a:buChar char="•"/>
            </a:pPr>
            <a:r>
              <a:rPr lang="en-CA" altLang="en-US" sz="1600" b="1" dirty="0"/>
              <a:t>Private</a:t>
            </a:r>
            <a:r>
              <a:rPr lang="en-CA" altLang="en-US" sz="1600" dirty="0"/>
              <a:t> Clouds</a:t>
            </a:r>
          </a:p>
          <a:p>
            <a:pPr lvl="2">
              <a:buFont typeface="Arial" panose="020B0604020202020204" pitchFamily="34" charset="0"/>
              <a:buChar char="•"/>
            </a:pPr>
            <a:r>
              <a:rPr lang="en-CA" altLang="en-US" sz="1600" dirty="0"/>
              <a:t>Intended for a specific organization or entity such as the government.</a:t>
            </a:r>
          </a:p>
          <a:p>
            <a:pPr lvl="1">
              <a:buFont typeface="Arial" panose="020B0604020202020204" pitchFamily="34" charset="0"/>
              <a:buChar char="•"/>
            </a:pPr>
            <a:r>
              <a:rPr lang="en-CA" altLang="en-US" sz="1600" b="1" dirty="0"/>
              <a:t>Hybrid</a:t>
            </a:r>
            <a:r>
              <a:rPr lang="en-CA" altLang="en-US" sz="1600" dirty="0"/>
              <a:t> Clouds</a:t>
            </a:r>
          </a:p>
          <a:p>
            <a:pPr lvl="2">
              <a:buFont typeface="Arial" panose="020B0604020202020204" pitchFamily="34" charset="0"/>
              <a:buChar char="•"/>
            </a:pPr>
            <a:r>
              <a:rPr lang="en-CA" altLang="en-US" sz="1600" dirty="0"/>
              <a:t>Made up of two or more Cloud types – for example, part custom and part public.  </a:t>
            </a:r>
          </a:p>
          <a:p>
            <a:pPr lvl="2">
              <a:buFont typeface="Arial" panose="020B0604020202020204" pitchFamily="34" charset="0"/>
              <a:buChar char="•"/>
            </a:pPr>
            <a:r>
              <a:rPr lang="en-CA" altLang="en-US" sz="1600" dirty="0"/>
              <a:t>Each part remains a distinctive object but both are connected using the same architecture.</a:t>
            </a:r>
          </a:p>
          <a:p>
            <a:pPr lvl="1">
              <a:buFont typeface="Arial" panose="020B0604020202020204" pitchFamily="34" charset="0"/>
              <a:buChar char="•"/>
            </a:pPr>
            <a:r>
              <a:rPr lang="en-CA" altLang="en-US" sz="1600" b="1" dirty="0"/>
              <a:t>Custom</a:t>
            </a:r>
            <a:r>
              <a:rPr lang="en-CA" altLang="en-US" sz="1600" dirty="0"/>
              <a:t> Clouds</a:t>
            </a:r>
          </a:p>
          <a:p>
            <a:pPr lvl="2">
              <a:buFont typeface="Arial" panose="020B0604020202020204" pitchFamily="34" charset="0"/>
              <a:buChar char="•"/>
            </a:pPr>
            <a:r>
              <a:rPr lang="en-US" sz="1600" dirty="0"/>
              <a:t>Built to meet the needs of a specific industry, such as healthcare or media. </a:t>
            </a:r>
          </a:p>
          <a:p>
            <a:pPr lvl="2">
              <a:buFont typeface="Arial" panose="020B0604020202020204" pitchFamily="34" charset="0"/>
              <a:buChar char="•"/>
            </a:pPr>
            <a:r>
              <a:rPr lang="en-US" sz="1600" dirty="0"/>
              <a:t>Can be private or public.</a:t>
            </a:r>
            <a:endParaRPr lang="en-CA" altLang="en-US" sz="1600" dirty="0"/>
          </a:p>
          <a:p>
            <a:pPr marL="261937" lvl="2" indent="0">
              <a:buNone/>
            </a:pPr>
            <a:endParaRPr lang="en-CA" altLang="en-US" dirty="0"/>
          </a:p>
          <a:p>
            <a:pPr lvl="1"/>
            <a:endParaRPr lang="en-CA" altLang="en-US" dirty="0"/>
          </a:p>
          <a:p>
            <a:pPr lvl="1"/>
            <a:endParaRPr lang="en-CA" altLang="en-US" dirty="0"/>
          </a:p>
        </p:txBody>
      </p:sp>
    </p:spTree>
    <p:extLst>
      <p:ext uri="{BB962C8B-B14F-4D97-AF65-F5344CB8AC3E}">
        <p14:creationId xmlns:p14="http://schemas.microsoft.com/office/powerpoint/2010/main" val="202046604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br>
              <a:rPr lang="en-US" altLang="en-US" dirty="0"/>
            </a:br>
            <a:r>
              <a:rPr lang="en-US" altLang="en-US" dirty="0"/>
              <a:t>Technology Trends in the Home</a:t>
            </a:r>
            <a:endParaRPr lang="en-CA" altLang="en-US" dirty="0"/>
          </a:p>
        </p:txBody>
      </p:sp>
      <p:sp>
        <p:nvSpPr>
          <p:cNvPr id="13315" name="Content Placeholder 2"/>
          <p:cNvSpPr>
            <a:spLocks noGrp="1"/>
          </p:cNvSpPr>
          <p:nvPr>
            <p:ph idx="1"/>
          </p:nvPr>
        </p:nvSpPr>
        <p:spPr>
          <a:xfrm>
            <a:off x="4986866" y="798944"/>
            <a:ext cx="3720351" cy="3240267"/>
          </a:xfrm>
        </p:spPr>
        <p:txBody>
          <a:bodyPr/>
          <a:lstStyle/>
          <a:p>
            <a:pPr lvl="1">
              <a:buFont typeface="Arial" panose="020B0604020202020204" pitchFamily="34" charset="0"/>
              <a:buChar char="•"/>
            </a:pPr>
            <a:r>
              <a:rPr lang="en-CA" altLang="en-US" sz="1600" dirty="0"/>
              <a:t>Smart home technology is a growing trend that allows technology to be integrated into every-day appliances which allows them to interconnect with other devices.</a:t>
            </a:r>
          </a:p>
          <a:p>
            <a:pPr lvl="1">
              <a:buFont typeface="Arial" panose="020B0604020202020204" pitchFamily="34" charset="0"/>
              <a:buChar char="•"/>
            </a:pPr>
            <a:r>
              <a:rPr lang="en-CA" altLang="en-US" sz="1600" dirty="0"/>
              <a:t>Ovens might know what time to cook a meal for you by communicating with your calendar on what time you are scheduled to be home.</a:t>
            </a:r>
          </a:p>
          <a:p>
            <a:pPr lvl="1">
              <a:buFont typeface="Arial" panose="020B0604020202020204" pitchFamily="34" charset="0"/>
              <a:buChar char="•"/>
            </a:pPr>
            <a:r>
              <a:rPr lang="en-US" sz="1600" dirty="0"/>
              <a:t>Smart home technology is currently being developed for all rooms within a house.</a:t>
            </a:r>
            <a:endParaRPr lang="en-CA" altLang="en-US" sz="1600"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87549" y="798945"/>
            <a:ext cx="4796178" cy="3852094"/>
          </a:xfrm>
          <a:prstGeom prst="rect">
            <a:avLst/>
          </a:prstGeom>
        </p:spPr>
      </p:pic>
    </p:spTree>
    <p:extLst>
      <p:ext uri="{BB962C8B-B14F-4D97-AF65-F5344CB8AC3E}">
        <p14:creationId xmlns:p14="http://schemas.microsoft.com/office/powerpoint/2010/main" val="415533062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br>
              <a:rPr lang="en-US" altLang="en-US" dirty="0"/>
            </a:br>
            <a:r>
              <a:rPr lang="en-US" altLang="en-US" dirty="0"/>
              <a:t>Powerline Networking</a:t>
            </a:r>
            <a:endParaRPr lang="en-CA" altLang="en-US" dirty="0"/>
          </a:p>
        </p:txBody>
      </p:sp>
      <p:sp>
        <p:nvSpPr>
          <p:cNvPr id="13315" name="Content Placeholder 2"/>
          <p:cNvSpPr>
            <a:spLocks noGrp="1"/>
          </p:cNvSpPr>
          <p:nvPr>
            <p:ph idx="1"/>
          </p:nvPr>
        </p:nvSpPr>
        <p:spPr>
          <a:xfrm>
            <a:off x="5442012" y="130779"/>
            <a:ext cx="3307538" cy="3524481"/>
          </a:xfrm>
        </p:spPr>
        <p:txBody>
          <a:bodyPr/>
          <a:lstStyle/>
          <a:p>
            <a:pPr lvl="1"/>
            <a:r>
              <a:rPr lang="en-CA" altLang="en-US" sz="1600" dirty="0"/>
              <a:t>Powerline networking can allow devices to connect to a LAN where data network cables or wireless communications are not a viable option.</a:t>
            </a:r>
          </a:p>
          <a:p>
            <a:pPr lvl="1"/>
            <a:r>
              <a:rPr lang="en-CA" altLang="en-US" sz="1600" dirty="0"/>
              <a:t>Using a standard powerline adapter, devices can connect to the LAN wherever there is an electrical outlet by sending data on certain frequencies.</a:t>
            </a:r>
          </a:p>
          <a:p>
            <a:pPr lvl="1"/>
            <a:r>
              <a:rPr lang="en-US" sz="1600" dirty="0"/>
              <a:t>Powerline networking is especially useful when wireless access points cannot reach all the devices in the home.</a:t>
            </a:r>
            <a:endParaRPr lang="en-CA" altLang="en-US" sz="1600" dirty="0"/>
          </a:p>
        </p:txBody>
      </p:sp>
      <p:pic>
        <p:nvPicPr>
          <p:cNvPr id="2" name="Picture 1"/>
          <p:cNvPicPr>
            <a:picLocks noChangeAspect="1"/>
          </p:cNvPicPr>
          <p:nvPr/>
        </p:nvPicPr>
        <p:blipFill>
          <a:blip r:embed="rId3"/>
          <a:stretch>
            <a:fillRect/>
          </a:stretch>
        </p:blipFill>
        <p:spPr>
          <a:xfrm>
            <a:off x="87549" y="798944"/>
            <a:ext cx="5354463" cy="2844772"/>
          </a:xfrm>
          <a:prstGeom prst="rect">
            <a:avLst/>
          </a:prstGeom>
        </p:spPr>
      </p:pic>
    </p:spTree>
    <p:extLst>
      <p:ext uri="{BB962C8B-B14F-4D97-AF65-F5344CB8AC3E}">
        <p14:creationId xmlns:p14="http://schemas.microsoft.com/office/powerpoint/2010/main" val="422306062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75536" cy="757551"/>
          </a:xfrm>
        </p:spPr>
        <p:txBody>
          <a:bodyPr/>
          <a:lstStyle/>
          <a:p>
            <a:r>
              <a:rPr lang="en-US" altLang="en-US" sz="1600" dirty="0"/>
              <a:t>Network Trends</a:t>
            </a:r>
            <a:br>
              <a:rPr lang="en-US" altLang="en-US" dirty="0"/>
            </a:br>
            <a:r>
              <a:rPr lang="en-US" altLang="en-US" dirty="0"/>
              <a:t>Wireless Broadband</a:t>
            </a:r>
            <a:endParaRPr lang="en-CA" altLang="en-US" dirty="0"/>
          </a:p>
        </p:txBody>
      </p:sp>
      <p:sp>
        <p:nvSpPr>
          <p:cNvPr id="13315" name="Content Placeholder 2"/>
          <p:cNvSpPr>
            <a:spLocks noGrp="1"/>
          </p:cNvSpPr>
          <p:nvPr>
            <p:ph idx="1"/>
          </p:nvPr>
        </p:nvSpPr>
        <p:spPr>
          <a:xfrm>
            <a:off x="5227352" y="798944"/>
            <a:ext cx="3673429" cy="3528980"/>
          </a:xfrm>
        </p:spPr>
        <p:txBody>
          <a:bodyPr/>
          <a:lstStyle/>
          <a:p>
            <a:pPr marL="142875" lvl="1" indent="0">
              <a:buNone/>
            </a:pPr>
            <a:r>
              <a:rPr lang="en-CA" altLang="en-US" dirty="0"/>
              <a:t>In addition to DSL and cable, wireless is another option used to connect homes and small businesses to the internet.  </a:t>
            </a:r>
          </a:p>
          <a:p>
            <a:pPr lvl="2">
              <a:buFont typeface="Arial" panose="020B0604020202020204" pitchFamily="34" charset="0"/>
              <a:buChar char="•"/>
            </a:pPr>
            <a:r>
              <a:rPr lang="en-CA" altLang="en-US" dirty="0"/>
              <a:t>More commonly found in rural environments, a Wireless Internet Service Provider (WISP) is an ISP that connects subscribers to designated access points or hotspots.  </a:t>
            </a:r>
          </a:p>
          <a:p>
            <a:pPr lvl="2">
              <a:buFont typeface="Arial" panose="020B0604020202020204" pitchFamily="34" charset="0"/>
              <a:buChar char="•"/>
            </a:pPr>
            <a:r>
              <a:rPr lang="en-CA" altLang="en-US" dirty="0"/>
              <a:t>Wireless broadband is another solution for the home and small businesses.</a:t>
            </a:r>
          </a:p>
          <a:p>
            <a:pPr lvl="3">
              <a:buFont typeface="Arial" panose="020B0604020202020204" pitchFamily="34" charset="0"/>
              <a:buChar char="•"/>
            </a:pPr>
            <a:r>
              <a:rPr lang="en-CA" altLang="en-US" dirty="0"/>
              <a:t>Uses the same cellular technology used by a smart phone.</a:t>
            </a:r>
          </a:p>
          <a:p>
            <a:pPr lvl="3">
              <a:buFont typeface="Arial" panose="020B0604020202020204" pitchFamily="34" charset="0"/>
              <a:buChar char="•"/>
            </a:pPr>
            <a:r>
              <a:rPr lang="en-CA" altLang="en-US" dirty="0"/>
              <a:t>An antenna is installed outside the house providing wireless or wired connectivity for devices in the home.</a:t>
            </a:r>
          </a:p>
        </p:txBody>
      </p:sp>
      <p:pic>
        <p:nvPicPr>
          <p:cNvPr id="2" name="Picture 1"/>
          <p:cNvPicPr>
            <a:picLocks noChangeAspect="1"/>
          </p:cNvPicPr>
          <p:nvPr/>
        </p:nvPicPr>
        <p:blipFill>
          <a:blip r:embed="rId3"/>
          <a:stretch>
            <a:fillRect/>
          </a:stretch>
        </p:blipFill>
        <p:spPr>
          <a:xfrm>
            <a:off x="200585" y="798944"/>
            <a:ext cx="4762500" cy="3562350"/>
          </a:xfrm>
          <a:prstGeom prst="rect">
            <a:avLst/>
          </a:prstGeom>
        </p:spPr>
      </p:pic>
    </p:spTree>
    <p:extLst>
      <p:ext uri="{BB962C8B-B14F-4D97-AF65-F5344CB8AC3E}">
        <p14:creationId xmlns:p14="http://schemas.microsoft.com/office/powerpoint/2010/main" val="136661145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1.8 Network Security</a:t>
            </a:r>
          </a:p>
        </p:txBody>
      </p:sp>
    </p:spTree>
    <p:custDataLst>
      <p:tags r:id="rId1"/>
    </p:custDataLst>
    <p:extLst>
      <p:ext uri="{BB962C8B-B14F-4D97-AF65-F5344CB8AC3E}">
        <p14:creationId xmlns:p14="http://schemas.microsoft.com/office/powerpoint/2010/main" val="229995922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r>
              <a:rPr lang="en-US" altLang="en-US" sz="1600" dirty="0"/>
              <a:t>Network Security</a:t>
            </a:r>
            <a:br>
              <a:rPr lang="en-US" altLang="en-US" dirty="0"/>
            </a:br>
            <a:r>
              <a:rPr lang="en-US" altLang="en-US" dirty="0" err="1"/>
              <a:t>Security</a:t>
            </a:r>
            <a:r>
              <a:rPr lang="en-US" altLang="en-US" dirty="0"/>
              <a:t> Threats (Cont.)</a:t>
            </a:r>
            <a:endParaRPr lang="en-CA" altLang="en-US" dirty="0"/>
          </a:p>
        </p:txBody>
      </p:sp>
      <p:sp>
        <p:nvSpPr>
          <p:cNvPr id="13315" name="Content Placeholder 2"/>
          <p:cNvSpPr>
            <a:spLocks noGrp="1"/>
          </p:cNvSpPr>
          <p:nvPr>
            <p:ph idx="1"/>
          </p:nvPr>
        </p:nvSpPr>
        <p:spPr>
          <a:xfrm>
            <a:off x="5210592" y="277856"/>
            <a:ext cx="3673429" cy="4344944"/>
          </a:xfrm>
        </p:spPr>
        <p:txBody>
          <a:bodyPr/>
          <a:lstStyle/>
          <a:p>
            <a:pPr marL="142875" lvl="1" indent="0">
              <a:buNone/>
            </a:pPr>
            <a:r>
              <a:rPr lang="en-CA" altLang="en-US" sz="1600" b="1" dirty="0"/>
              <a:t>External Threats</a:t>
            </a:r>
            <a:r>
              <a:rPr lang="en-CA" altLang="en-US" sz="1600" dirty="0"/>
              <a:t>:</a:t>
            </a:r>
          </a:p>
          <a:p>
            <a:pPr lvl="2"/>
            <a:r>
              <a:rPr lang="en-US" sz="1600" dirty="0"/>
              <a:t>Viruses, worms, and Trojan horses</a:t>
            </a:r>
          </a:p>
          <a:p>
            <a:pPr lvl="2"/>
            <a:r>
              <a:rPr lang="en-US" sz="1600" dirty="0"/>
              <a:t>Spyware and adware</a:t>
            </a:r>
          </a:p>
          <a:p>
            <a:pPr lvl="2"/>
            <a:r>
              <a:rPr lang="en-US" sz="1600" dirty="0"/>
              <a:t>Zero-day attacks</a:t>
            </a:r>
          </a:p>
          <a:p>
            <a:pPr lvl="2"/>
            <a:r>
              <a:rPr lang="en-US" sz="1600" dirty="0"/>
              <a:t>Threat Actor attacks</a:t>
            </a:r>
          </a:p>
          <a:p>
            <a:pPr lvl="2"/>
            <a:r>
              <a:rPr lang="en-US" sz="1600" dirty="0"/>
              <a:t>Denial of service attacks</a:t>
            </a:r>
          </a:p>
          <a:p>
            <a:pPr lvl="2"/>
            <a:r>
              <a:rPr lang="en-US" sz="1600" dirty="0"/>
              <a:t>Data interception and theft</a:t>
            </a:r>
          </a:p>
          <a:p>
            <a:pPr lvl="2"/>
            <a:r>
              <a:rPr lang="en-US" sz="1600" dirty="0"/>
              <a:t>Identity theft</a:t>
            </a:r>
          </a:p>
          <a:p>
            <a:pPr lvl="1"/>
            <a:endParaRPr lang="en-CA" altLang="en-US" sz="1600" dirty="0"/>
          </a:p>
          <a:p>
            <a:pPr marL="142875" lvl="1" indent="0">
              <a:buNone/>
            </a:pPr>
            <a:r>
              <a:rPr lang="en-CA" altLang="en-US" sz="1600" b="1" dirty="0"/>
              <a:t>Internal Threats</a:t>
            </a:r>
            <a:r>
              <a:rPr lang="en-CA" altLang="en-US" sz="1600" dirty="0"/>
              <a:t>:</a:t>
            </a:r>
          </a:p>
          <a:p>
            <a:pPr lvl="2"/>
            <a:r>
              <a:rPr lang="en-US" sz="1600" dirty="0"/>
              <a:t>lost or stolen devices</a:t>
            </a:r>
          </a:p>
          <a:p>
            <a:pPr lvl="2"/>
            <a:r>
              <a:rPr lang="en-US" sz="1600" dirty="0"/>
              <a:t>accidental misuse by employees</a:t>
            </a:r>
          </a:p>
          <a:p>
            <a:pPr lvl="2"/>
            <a:r>
              <a:rPr lang="en-US" sz="1600" dirty="0"/>
              <a:t>malicious employees</a:t>
            </a:r>
            <a:endParaRPr lang="en-US" sz="1600" b="1" dirty="0"/>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42163841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261426" cy="757551"/>
          </a:xfrm>
        </p:spPr>
        <p:txBody>
          <a:bodyPr/>
          <a:lstStyle/>
          <a:p>
            <a:r>
              <a:rPr lang="en-US" altLang="en-US" sz="1600" dirty="0"/>
              <a:t>Network Security</a:t>
            </a:r>
            <a:br>
              <a:rPr lang="en-US" altLang="en-US" dirty="0"/>
            </a:br>
            <a:r>
              <a:rPr lang="en-US" altLang="en-US" dirty="0"/>
              <a:t>Security Solutions</a:t>
            </a:r>
            <a:endParaRPr lang="en-CA" altLang="en-US" dirty="0"/>
          </a:p>
        </p:txBody>
      </p:sp>
      <p:sp>
        <p:nvSpPr>
          <p:cNvPr id="13315" name="Content Placeholder 2"/>
          <p:cNvSpPr>
            <a:spLocks noGrp="1"/>
          </p:cNvSpPr>
          <p:nvPr>
            <p:ph idx="1"/>
          </p:nvPr>
        </p:nvSpPr>
        <p:spPr>
          <a:xfrm>
            <a:off x="4572000" y="917690"/>
            <a:ext cx="4410247" cy="3114446"/>
          </a:xfrm>
        </p:spPr>
        <p:txBody>
          <a:bodyPr/>
          <a:lstStyle/>
          <a:p>
            <a:pPr marL="0" indent="0">
              <a:buNone/>
            </a:pPr>
            <a:r>
              <a:rPr lang="en-CA" altLang="en-US" sz="1600" dirty="0"/>
              <a:t>Security must be implemented in multiple layers using more than one security solution.</a:t>
            </a:r>
          </a:p>
          <a:p>
            <a:pPr marL="0" indent="0">
              <a:buNone/>
            </a:pPr>
            <a:r>
              <a:rPr lang="en-CA" altLang="en-US" sz="1600" dirty="0"/>
              <a:t>Network security components for home or small office network:</a:t>
            </a:r>
          </a:p>
          <a:p>
            <a:pPr lvl="2"/>
            <a:r>
              <a:rPr lang="en-CA" altLang="en-US" sz="1600" dirty="0"/>
              <a:t>Antivirus and antispyware software should be installed on end devices.</a:t>
            </a:r>
          </a:p>
          <a:p>
            <a:pPr lvl="2"/>
            <a:r>
              <a:rPr lang="en-CA" altLang="en-US" sz="1600" dirty="0"/>
              <a:t>Firewall filtering used to block unauthorized access to the network.</a:t>
            </a:r>
          </a:p>
          <a:p>
            <a:pPr marL="142875" lvl="1" indent="0">
              <a:buNone/>
            </a:pP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8" y="880746"/>
            <a:ext cx="4261427" cy="3514682"/>
          </a:xfrm>
          <a:prstGeom prst="rect">
            <a:avLst/>
          </a:prstGeom>
        </p:spPr>
      </p:pic>
    </p:spTree>
    <p:extLst>
      <p:ext uri="{BB962C8B-B14F-4D97-AF65-F5344CB8AC3E}">
        <p14:creationId xmlns:p14="http://schemas.microsoft.com/office/powerpoint/2010/main" val="313537858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Representations and Topologies</a:t>
            </a:r>
            <a:br>
              <a:rPr lang="en-US" altLang="en-US" dirty="0"/>
            </a:br>
            <a:r>
              <a:rPr lang="en-US" altLang="en-US" dirty="0"/>
              <a:t>Network Representations</a:t>
            </a:r>
            <a:endParaRPr lang="en-CA" altLang="en-US" dirty="0"/>
          </a:p>
        </p:txBody>
      </p:sp>
      <p:sp>
        <p:nvSpPr>
          <p:cNvPr id="13315" name="Content Placeholder 2"/>
          <p:cNvSpPr>
            <a:spLocks noGrp="1"/>
          </p:cNvSpPr>
          <p:nvPr>
            <p:ph idx="1"/>
          </p:nvPr>
        </p:nvSpPr>
        <p:spPr>
          <a:xfrm>
            <a:off x="167117" y="1152409"/>
            <a:ext cx="3997630" cy="3282194"/>
          </a:xfrm>
        </p:spPr>
        <p:txBody>
          <a:bodyPr/>
          <a:lstStyle/>
          <a:p>
            <a:pPr marL="0" indent="0">
              <a:buNone/>
            </a:pPr>
            <a:r>
              <a:rPr lang="en-US" altLang="en-US" sz="1600" dirty="0"/>
              <a:t>Network diagrams, often called topology diagrams, use symbols to represent devices within the network.</a:t>
            </a:r>
          </a:p>
          <a:p>
            <a:pPr marL="0" indent="0">
              <a:buNone/>
            </a:pPr>
            <a:r>
              <a:rPr lang="en-US" altLang="en-US" sz="1600" dirty="0"/>
              <a:t>Important terms to know include:</a:t>
            </a:r>
            <a:endParaRPr lang="en-CA" altLang="en-US" sz="1600" dirty="0"/>
          </a:p>
          <a:p>
            <a:pPr lvl="2"/>
            <a:r>
              <a:rPr lang="en-CA" altLang="en-US" sz="1600" dirty="0"/>
              <a:t>Network Interface Card (NIC)</a:t>
            </a:r>
          </a:p>
          <a:p>
            <a:pPr lvl="2"/>
            <a:r>
              <a:rPr lang="en-CA" altLang="en-US" sz="1600" dirty="0"/>
              <a:t>Physical Port</a:t>
            </a:r>
          </a:p>
          <a:p>
            <a:pPr lvl="2"/>
            <a:r>
              <a:rPr lang="en-CA" altLang="en-US" sz="1600" dirty="0"/>
              <a:t>Interface</a:t>
            </a:r>
          </a:p>
          <a:p>
            <a:pPr marL="261937" lvl="2" indent="0">
              <a:buNone/>
            </a:pPr>
            <a:endParaRPr lang="en-US" sz="1600" b="1" dirty="0"/>
          </a:p>
          <a:p>
            <a:pPr marL="261937" lvl="2" indent="0">
              <a:buNone/>
            </a:pPr>
            <a:r>
              <a:rPr lang="en-US" sz="1600" b="1" dirty="0"/>
              <a:t>Note</a:t>
            </a:r>
            <a:r>
              <a:rPr lang="en-US" sz="1600" dirty="0"/>
              <a:t>: Often, the terms port and interface are used interchangeably</a:t>
            </a:r>
            <a:endParaRPr lang="en-CA" altLang="en-US" sz="1600" dirty="0"/>
          </a:p>
          <a:p>
            <a:pPr lvl="2"/>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64747" y="983570"/>
            <a:ext cx="4880311" cy="3451033"/>
          </a:xfrm>
          <a:prstGeom prst="rect">
            <a:avLst/>
          </a:prstGeom>
        </p:spPr>
      </p:pic>
    </p:spTree>
    <p:extLst>
      <p:ext uri="{BB962C8B-B14F-4D97-AF65-F5344CB8AC3E}">
        <p14:creationId xmlns:p14="http://schemas.microsoft.com/office/powerpoint/2010/main" val="104710310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641769" cy="757551"/>
          </a:xfrm>
        </p:spPr>
        <p:txBody>
          <a:bodyPr/>
          <a:lstStyle/>
          <a:p>
            <a:r>
              <a:rPr lang="en-US" altLang="en-US" sz="1600" dirty="0"/>
              <a:t>Network Security</a:t>
            </a:r>
            <a:br>
              <a:rPr lang="en-US" altLang="en-US" dirty="0"/>
            </a:br>
            <a:r>
              <a:rPr lang="en-US" altLang="en-US" dirty="0" err="1"/>
              <a:t>Security</a:t>
            </a:r>
            <a:r>
              <a:rPr lang="en-US" altLang="en-US" dirty="0"/>
              <a:t> Solutions (Cont.)</a:t>
            </a:r>
            <a:endParaRPr lang="en-CA" altLang="en-US" dirty="0"/>
          </a:p>
        </p:txBody>
      </p:sp>
      <p:sp>
        <p:nvSpPr>
          <p:cNvPr id="13315" name="Content Placeholder 2"/>
          <p:cNvSpPr>
            <a:spLocks noGrp="1"/>
          </p:cNvSpPr>
          <p:nvPr>
            <p:ph idx="1"/>
          </p:nvPr>
        </p:nvSpPr>
        <p:spPr>
          <a:xfrm>
            <a:off x="4311537" y="1032933"/>
            <a:ext cx="4744914" cy="3166997"/>
          </a:xfrm>
        </p:spPr>
        <p:txBody>
          <a:bodyPr/>
          <a:lstStyle/>
          <a:p>
            <a:pPr marL="142875" lvl="1" indent="0">
              <a:buNone/>
            </a:pPr>
            <a:r>
              <a:rPr lang="en-CA" altLang="en-US" sz="1600" dirty="0"/>
              <a:t>Larger networks have additional security requirements:</a:t>
            </a:r>
          </a:p>
          <a:p>
            <a:pPr lvl="2"/>
            <a:r>
              <a:rPr lang="en-CA" altLang="en-US" sz="1600" dirty="0"/>
              <a:t>Dedicated firewall system</a:t>
            </a:r>
          </a:p>
          <a:p>
            <a:pPr lvl="2"/>
            <a:r>
              <a:rPr lang="en-CA" altLang="en-US" sz="1600" dirty="0"/>
              <a:t>Access control lists (ACL) </a:t>
            </a:r>
          </a:p>
          <a:p>
            <a:pPr lvl="2"/>
            <a:r>
              <a:rPr lang="en-CA" altLang="en-US" sz="1600" dirty="0"/>
              <a:t>Intrusion prevention systems (IPS)</a:t>
            </a:r>
          </a:p>
          <a:p>
            <a:pPr lvl="2"/>
            <a:r>
              <a:rPr lang="en-CA" altLang="en-US" sz="1600" dirty="0"/>
              <a:t>Virtual private networks (VPN)</a:t>
            </a:r>
          </a:p>
          <a:p>
            <a:pPr marL="142875" lvl="1" indent="0">
              <a:buNone/>
            </a:pPr>
            <a:r>
              <a:rPr lang="en-US" sz="1600" dirty="0"/>
              <a:t>The study of network security starts with a clear understanding of the underlying switching and routing infrastructure.</a:t>
            </a: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9" y="943570"/>
            <a:ext cx="4223989" cy="3483804"/>
          </a:xfrm>
          <a:prstGeom prst="rect">
            <a:avLst/>
          </a:prstGeom>
        </p:spPr>
      </p:pic>
    </p:spTree>
    <p:extLst>
      <p:ext uri="{BB962C8B-B14F-4D97-AF65-F5344CB8AC3E}">
        <p14:creationId xmlns:p14="http://schemas.microsoft.com/office/powerpoint/2010/main" val="256454744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Introductions to Networks v7.0 (ITN)</a:t>
            </a:r>
          </a:p>
          <a:p>
            <a:endParaRPr lang="en-US" dirty="0"/>
          </a:p>
        </p:txBody>
      </p:sp>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2: Basic Switch and End Device Configuration</a:t>
            </a:r>
          </a:p>
        </p:txBody>
      </p:sp>
    </p:spTree>
    <p:custDataLst>
      <p:tags r:id="rId1"/>
    </p:custDataLst>
    <p:extLst>
      <p:ext uri="{BB962C8B-B14F-4D97-AF65-F5344CB8AC3E}">
        <p14:creationId xmlns:p14="http://schemas.microsoft.com/office/powerpoint/2010/main" val="1689566995"/>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2.1 Cisco IOS Access</a:t>
            </a:r>
          </a:p>
        </p:txBody>
      </p:sp>
    </p:spTree>
    <p:custDataLst>
      <p:tags r:id="rId1"/>
    </p:custDataLst>
    <p:extLst>
      <p:ext uri="{BB962C8B-B14F-4D97-AF65-F5344CB8AC3E}">
        <p14:creationId xmlns:p14="http://schemas.microsoft.com/office/powerpoint/2010/main" val="234955873"/>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Operating Systems</a:t>
            </a:r>
          </a:p>
        </p:txBody>
      </p:sp>
      <p:sp>
        <p:nvSpPr>
          <p:cNvPr id="8195" name="Rectangle 6"/>
          <p:cNvSpPr>
            <a:spLocks noGrp="1" noChangeArrowheads="1"/>
          </p:cNvSpPr>
          <p:nvPr>
            <p:ph idx="1"/>
          </p:nvPr>
        </p:nvSpPr>
        <p:spPr>
          <a:xfrm>
            <a:off x="144065" y="888396"/>
            <a:ext cx="3950857" cy="2967985"/>
          </a:xfrm>
        </p:spPr>
        <p:txBody>
          <a:bodyPr/>
          <a:lstStyle/>
          <a:p>
            <a:pPr>
              <a:buFont typeface="Arial" panose="020B0604020202020204" pitchFamily="34" charset="0"/>
              <a:buChar char="•"/>
            </a:pPr>
            <a:r>
              <a:rPr lang="en-US" sz="1600" b="1" dirty="0"/>
              <a:t>Shell</a:t>
            </a:r>
            <a:r>
              <a:rPr lang="en-US" sz="1600" dirty="0"/>
              <a:t> - The user interface that allows users to request specific tasks from the computer. These requests can be made either through the CLI or GUI interfaces.</a:t>
            </a:r>
          </a:p>
          <a:p>
            <a:pPr>
              <a:buFont typeface="Arial" panose="020B0604020202020204" pitchFamily="34" charset="0"/>
              <a:buChar char="•"/>
            </a:pPr>
            <a:r>
              <a:rPr lang="en-US" sz="1600" b="1" dirty="0"/>
              <a:t>Kernel</a:t>
            </a:r>
            <a:r>
              <a:rPr lang="en-US" sz="1600" dirty="0"/>
              <a:t> - Communicates between the hardware and software of a computer and manages how hardware resources are used to meet software requirements.</a:t>
            </a:r>
          </a:p>
          <a:p>
            <a:pPr>
              <a:buFont typeface="Arial" panose="020B0604020202020204" pitchFamily="34" charset="0"/>
              <a:buChar char="•"/>
            </a:pPr>
            <a:r>
              <a:rPr lang="en-US" sz="1600" b="1" dirty="0"/>
              <a:t>Hardware</a:t>
            </a:r>
            <a:r>
              <a:rPr lang="en-US" sz="1600" dirty="0"/>
              <a:t> - The physical part of a computer including underlying electronics.</a:t>
            </a:r>
          </a:p>
          <a:p>
            <a:endParaRPr lang="en-US" altLang="ja-JP" dirty="0"/>
          </a:p>
        </p:txBody>
      </p:sp>
      <p:pic>
        <p:nvPicPr>
          <p:cNvPr id="2" name="Picture 1">
            <a:extLst>
              <a:ext uri="{FF2B5EF4-FFF2-40B4-BE49-F238E27FC236}">
                <a16:creationId xmlns:a16="http://schemas.microsoft.com/office/drawing/2014/main" id="{1A6C089F-8565-9F41-B04D-AD843C4D4D9E}"/>
              </a:ext>
            </a:extLst>
          </p:cNvPr>
          <p:cNvPicPr>
            <a:picLocks noChangeAspect="1"/>
          </p:cNvPicPr>
          <p:nvPr/>
        </p:nvPicPr>
        <p:blipFill>
          <a:blip r:embed="rId4"/>
          <a:stretch>
            <a:fillRect/>
          </a:stretch>
        </p:blipFill>
        <p:spPr>
          <a:xfrm>
            <a:off x="4326497" y="798944"/>
            <a:ext cx="4673438" cy="2722278"/>
          </a:xfrm>
          <a:prstGeom prst="rect">
            <a:avLst/>
          </a:prstGeom>
        </p:spPr>
      </p:pic>
    </p:spTree>
    <p:custDataLst>
      <p:tags r:id="rId1"/>
    </p:custDataLst>
    <p:extLst>
      <p:ext uri="{BB962C8B-B14F-4D97-AF65-F5344CB8AC3E}">
        <p14:creationId xmlns:p14="http://schemas.microsoft.com/office/powerpoint/2010/main" val="145009340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GUI</a:t>
            </a:r>
          </a:p>
        </p:txBody>
      </p:sp>
      <p:sp>
        <p:nvSpPr>
          <p:cNvPr id="8195" name="Rectangle 6"/>
          <p:cNvSpPr>
            <a:spLocks noGrp="1" noChangeArrowheads="1"/>
          </p:cNvSpPr>
          <p:nvPr>
            <p:ph idx="1"/>
          </p:nvPr>
        </p:nvSpPr>
        <p:spPr>
          <a:xfrm>
            <a:off x="145357" y="798944"/>
            <a:ext cx="3939626" cy="3735939"/>
          </a:xfrm>
        </p:spPr>
        <p:txBody>
          <a:bodyPr/>
          <a:lstStyle/>
          <a:p>
            <a:pPr>
              <a:buFont typeface="Arial" panose="020B0604020202020204" pitchFamily="34" charset="0"/>
              <a:buChar char="•"/>
            </a:pPr>
            <a:r>
              <a:rPr lang="en-US" dirty="0"/>
              <a:t>A GUI allows the user to interact with the system using an environment of graphical icons, menus, and windows.</a:t>
            </a:r>
          </a:p>
          <a:p>
            <a:pPr>
              <a:buFont typeface="Arial" panose="020B0604020202020204" pitchFamily="34" charset="0"/>
              <a:buChar char="•"/>
            </a:pPr>
            <a:r>
              <a:rPr lang="en-US" dirty="0"/>
              <a:t>A GUI is more user-friendly and requires less knowledge of the underlying command structure that controls the system.</a:t>
            </a:r>
          </a:p>
          <a:p>
            <a:pPr>
              <a:buFont typeface="Arial" panose="020B0604020202020204" pitchFamily="34" charset="0"/>
              <a:buChar char="•"/>
            </a:pPr>
            <a:r>
              <a:rPr lang="en-US" altLang="ja-JP" dirty="0"/>
              <a:t>Examples of these are: Windows, macOS, Linux KDE, Apple iOS and Android.</a:t>
            </a:r>
          </a:p>
          <a:p>
            <a:pPr>
              <a:buFont typeface="Arial" panose="020B0604020202020204" pitchFamily="34" charset="0"/>
              <a:buChar char="•"/>
            </a:pPr>
            <a:r>
              <a:rPr lang="en-US" dirty="0"/>
              <a:t>GUIs can fail, crash, or simply not operate as specified. For these reasons, network devices are typically accessed through a CLI.</a:t>
            </a:r>
            <a:endParaRPr lang="en-US" altLang="ja-JP" dirty="0"/>
          </a:p>
        </p:txBody>
      </p:sp>
      <p:pic>
        <p:nvPicPr>
          <p:cNvPr id="2" name="Picture 1">
            <a:extLst>
              <a:ext uri="{FF2B5EF4-FFF2-40B4-BE49-F238E27FC236}">
                <a16:creationId xmlns:a16="http://schemas.microsoft.com/office/drawing/2014/main" id="{7ADEAEA9-9EB4-0945-AFC7-F32A24E8D883}"/>
              </a:ext>
            </a:extLst>
          </p:cNvPr>
          <p:cNvPicPr>
            <a:picLocks noChangeAspect="1"/>
          </p:cNvPicPr>
          <p:nvPr/>
        </p:nvPicPr>
        <p:blipFill>
          <a:blip r:embed="rId4"/>
          <a:stretch>
            <a:fillRect/>
          </a:stretch>
        </p:blipFill>
        <p:spPr>
          <a:xfrm>
            <a:off x="4193871" y="1179476"/>
            <a:ext cx="4640912" cy="2784547"/>
          </a:xfrm>
          <a:prstGeom prst="rect">
            <a:avLst/>
          </a:prstGeom>
        </p:spPr>
      </p:pic>
    </p:spTree>
    <p:custDataLst>
      <p:tags r:id="rId1"/>
    </p:custDataLst>
    <p:extLst>
      <p:ext uri="{BB962C8B-B14F-4D97-AF65-F5344CB8AC3E}">
        <p14:creationId xmlns:p14="http://schemas.microsoft.com/office/powerpoint/2010/main" val="407472362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Cisco IOS Access</a:t>
            </a:r>
            <a:br>
              <a:rPr lang="en-US" altLang="en-US" dirty="0"/>
            </a:br>
            <a:r>
              <a:rPr lang="en-US" altLang="en-US" dirty="0"/>
              <a:t>Access Methods</a:t>
            </a:r>
          </a:p>
        </p:txBody>
      </p:sp>
      <p:sp>
        <p:nvSpPr>
          <p:cNvPr id="8195" name="Rectangle 2"/>
          <p:cNvSpPr>
            <a:spLocks noGrp="1" noChangeArrowheads="1"/>
          </p:cNvSpPr>
          <p:nvPr>
            <p:ph idx="1"/>
          </p:nvPr>
        </p:nvSpPr>
        <p:spPr>
          <a:xfrm>
            <a:off x="145357" y="823049"/>
            <a:ext cx="3939626" cy="3848341"/>
          </a:xfrm>
        </p:spPr>
        <p:txBody>
          <a:bodyPr/>
          <a:lstStyle/>
          <a:p>
            <a:pPr>
              <a:buFont typeface="Arial" panose="020B0604020202020204" pitchFamily="34" charset="0"/>
              <a:buChar char="•"/>
            </a:pPr>
            <a:r>
              <a:rPr lang="en-US" b="1" dirty="0"/>
              <a:t>Console</a:t>
            </a:r>
            <a:r>
              <a:rPr lang="en-US" dirty="0"/>
              <a:t> – A physical management port used to access a device in order to provide maintenance, such as performing the initial configurations.</a:t>
            </a:r>
          </a:p>
          <a:p>
            <a:pPr>
              <a:buFont typeface="Arial" panose="020B0604020202020204" pitchFamily="34" charset="0"/>
              <a:buChar char="•"/>
            </a:pPr>
            <a:r>
              <a:rPr lang="en-US" b="1" dirty="0"/>
              <a:t>Secure Shell (SSH) </a:t>
            </a:r>
            <a:r>
              <a:rPr lang="en-US" dirty="0"/>
              <a:t>– Establishes a secure remote CLI connection to a device, through a virtual interface, over a network. (</a:t>
            </a:r>
            <a:r>
              <a:rPr lang="en-US" sz="1400" dirty="0"/>
              <a:t>Note: This is the recommended method for remotely connecting to a device.)</a:t>
            </a:r>
            <a:endParaRPr lang="en-US" dirty="0"/>
          </a:p>
          <a:p>
            <a:pPr>
              <a:buFont typeface="Arial" panose="020B0604020202020204" pitchFamily="34" charset="0"/>
              <a:buChar char="•"/>
            </a:pPr>
            <a:r>
              <a:rPr lang="en-US" b="1" dirty="0"/>
              <a:t>Telnet</a:t>
            </a:r>
            <a:r>
              <a:rPr lang="en-US" dirty="0"/>
              <a:t> – Establishes an insecure remote CLI connection to a device over the network. </a:t>
            </a:r>
            <a:r>
              <a:rPr lang="en-US" sz="1400" dirty="0"/>
              <a:t>(Note: User authentication, passwords and commands are sent over the network in plaintext.) </a:t>
            </a:r>
          </a:p>
          <a:p>
            <a:endParaRPr lang="en-US" dirty="0"/>
          </a:p>
        </p:txBody>
      </p:sp>
      <p:pic>
        <p:nvPicPr>
          <p:cNvPr id="1030" name="Picture 6" descr="Computer, Utp, Network, Cisco, Color, Jack, Electronics">
            <a:extLst>
              <a:ext uri="{FF2B5EF4-FFF2-40B4-BE49-F238E27FC236}">
                <a16:creationId xmlns:a16="http://schemas.microsoft.com/office/drawing/2014/main" id="{4C65664B-D975-564C-9CD3-D54002E34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5114" y="535915"/>
            <a:ext cx="2255201" cy="1689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
            <a:extLst>
              <a:ext uri="{FF2B5EF4-FFF2-40B4-BE49-F238E27FC236}">
                <a16:creationId xmlns:a16="http://schemas.microsoft.com/office/drawing/2014/main" id="{278A32F5-A519-9740-94B3-F014EAE86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5114" y="2455883"/>
            <a:ext cx="4805378" cy="20416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isco Compatible Console Cable - USB A to USB Mini - 6 FT | ShowMeCables.com">
            <a:extLst>
              <a:ext uri="{FF2B5EF4-FFF2-40B4-BE49-F238E27FC236}">
                <a16:creationId xmlns:a16="http://schemas.microsoft.com/office/drawing/2014/main" id="{D4464764-1ED1-F024-58F5-D0C6D66847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9045" b="16889"/>
          <a:stretch/>
        </p:blipFill>
        <p:spPr bwMode="auto">
          <a:xfrm>
            <a:off x="6617802" y="519143"/>
            <a:ext cx="2163035" cy="168905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40036001"/>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2.2 IOS Navigation</a:t>
            </a:r>
          </a:p>
        </p:txBody>
      </p:sp>
    </p:spTree>
    <p:custDataLst>
      <p:tags r:id="rId1"/>
    </p:custDataLst>
    <p:extLst>
      <p:ext uri="{BB962C8B-B14F-4D97-AF65-F5344CB8AC3E}">
        <p14:creationId xmlns:p14="http://schemas.microsoft.com/office/powerpoint/2010/main" val="1679592991"/>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IOS Navigation</a:t>
            </a:r>
            <a:br>
              <a:rPr lang="en-US" altLang="en-US" dirty="0"/>
            </a:br>
            <a:r>
              <a:rPr lang="en-US" altLang="en-US" dirty="0"/>
              <a:t>Primary Command Modes</a:t>
            </a:r>
          </a:p>
        </p:txBody>
      </p:sp>
      <p:sp>
        <p:nvSpPr>
          <p:cNvPr id="8195" name="Rectangle 6"/>
          <p:cNvSpPr>
            <a:spLocks noGrp="1" noChangeArrowheads="1"/>
          </p:cNvSpPr>
          <p:nvPr>
            <p:ph idx="1"/>
          </p:nvPr>
        </p:nvSpPr>
        <p:spPr>
          <a:xfrm>
            <a:off x="522435" y="798944"/>
            <a:ext cx="3085941" cy="1574604"/>
          </a:xfrm>
        </p:spPr>
        <p:txBody>
          <a:bodyPr/>
          <a:lstStyle/>
          <a:p>
            <a:pPr marL="0" indent="0">
              <a:buNone/>
            </a:pPr>
            <a:r>
              <a:rPr lang="en-US" b="1" dirty="0"/>
              <a:t>User EXEC Mode: </a:t>
            </a:r>
          </a:p>
          <a:p>
            <a:pPr lvl="1"/>
            <a:r>
              <a:rPr lang="en-US" dirty="0"/>
              <a:t>Allows access to only a limited number of basic monitoring commands</a:t>
            </a:r>
          </a:p>
          <a:p>
            <a:pPr lvl="1"/>
            <a:r>
              <a:rPr lang="en-US" dirty="0"/>
              <a:t>Identified by the CLI prompt that ends with the &gt; symbol</a:t>
            </a:r>
          </a:p>
          <a:p>
            <a:pPr lvl="1"/>
            <a:endParaRPr lang="en-US" dirty="0"/>
          </a:p>
          <a:p>
            <a:endParaRPr lang="en-US" dirty="0"/>
          </a:p>
          <a:p>
            <a:pPr marL="0" indent="0">
              <a:buNone/>
            </a:pPr>
            <a:endParaRPr lang="en-US" dirty="0"/>
          </a:p>
        </p:txBody>
      </p:sp>
      <p:sp>
        <p:nvSpPr>
          <p:cNvPr id="23" name="Rectangle 6">
            <a:extLst>
              <a:ext uri="{FF2B5EF4-FFF2-40B4-BE49-F238E27FC236}">
                <a16:creationId xmlns:a16="http://schemas.microsoft.com/office/drawing/2014/main" id="{42D0F156-D90C-5047-9BB3-63A540FE7053}"/>
              </a:ext>
            </a:extLst>
          </p:cNvPr>
          <p:cNvSpPr txBox="1">
            <a:spLocks noChangeArrowheads="1"/>
          </p:cNvSpPr>
          <p:nvPr/>
        </p:nvSpPr>
        <p:spPr bwMode="auto">
          <a:xfrm>
            <a:off x="522434" y="2575244"/>
            <a:ext cx="3085941" cy="157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b="1" dirty="0"/>
              <a:t>Privileged EXEC Mode: </a:t>
            </a:r>
          </a:p>
          <a:p>
            <a:pPr lvl="1"/>
            <a:r>
              <a:rPr lang="en-US" dirty="0"/>
              <a:t>Allows access to all commands and features</a:t>
            </a:r>
          </a:p>
          <a:p>
            <a:pPr lvl="1"/>
            <a:r>
              <a:rPr lang="en-US" dirty="0"/>
              <a:t>Identified by the CLI prompt that ends with the # symbol</a:t>
            </a:r>
          </a:p>
          <a:p>
            <a:pPr lvl="1"/>
            <a:endParaRPr lang="en-US" dirty="0"/>
          </a:p>
          <a:p>
            <a:endParaRPr lang="en-US" dirty="0"/>
          </a:p>
          <a:p>
            <a:pPr marL="0" indent="0">
              <a:buFont typeface="Wingdings" panose="05000000000000000000" pitchFamily="2" charset="2"/>
              <a:buNone/>
            </a:pPr>
            <a:endParaRPr lang="en-US" dirty="0"/>
          </a:p>
        </p:txBody>
      </p:sp>
      <p:pic>
        <p:nvPicPr>
          <p:cNvPr id="26" name="Picture 25">
            <a:extLst>
              <a:ext uri="{FF2B5EF4-FFF2-40B4-BE49-F238E27FC236}">
                <a16:creationId xmlns:a16="http://schemas.microsoft.com/office/drawing/2014/main" id="{9452C8CA-3845-FE4F-BF60-6D89C2D657BE}"/>
              </a:ext>
            </a:extLst>
          </p:cNvPr>
          <p:cNvPicPr>
            <a:picLocks noChangeAspect="1"/>
          </p:cNvPicPr>
          <p:nvPr/>
        </p:nvPicPr>
        <p:blipFill>
          <a:blip r:embed="rId4"/>
          <a:stretch>
            <a:fillRect/>
          </a:stretch>
        </p:blipFill>
        <p:spPr>
          <a:xfrm>
            <a:off x="4957694" y="988595"/>
            <a:ext cx="2121408" cy="694509"/>
          </a:xfrm>
          <a:prstGeom prst="rect">
            <a:avLst/>
          </a:prstGeom>
        </p:spPr>
      </p:pic>
      <p:pic>
        <p:nvPicPr>
          <p:cNvPr id="25" name="Picture 24">
            <a:extLst>
              <a:ext uri="{FF2B5EF4-FFF2-40B4-BE49-F238E27FC236}">
                <a16:creationId xmlns:a16="http://schemas.microsoft.com/office/drawing/2014/main" id="{B8862851-51F3-B34C-8669-3E72C60F2E33}"/>
              </a:ext>
            </a:extLst>
          </p:cNvPr>
          <p:cNvPicPr>
            <a:picLocks noChangeAspect="1"/>
          </p:cNvPicPr>
          <p:nvPr/>
        </p:nvPicPr>
        <p:blipFill>
          <a:blip r:embed="rId5"/>
          <a:stretch>
            <a:fillRect/>
          </a:stretch>
        </p:blipFill>
        <p:spPr>
          <a:xfrm>
            <a:off x="4957948" y="1448758"/>
            <a:ext cx="2120900" cy="698500"/>
          </a:xfrm>
          <a:prstGeom prst="rect">
            <a:avLst/>
          </a:prstGeom>
        </p:spPr>
      </p:pic>
      <p:pic>
        <p:nvPicPr>
          <p:cNvPr id="17" name="Picture 16">
            <a:extLst>
              <a:ext uri="{FF2B5EF4-FFF2-40B4-BE49-F238E27FC236}">
                <a16:creationId xmlns:a16="http://schemas.microsoft.com/office/drawing/2014/main" id="{13A0C0C3-E181-E84E-9208-4792B7E7CC20}"/>
              </a:ext>
            </a:extLst>
          </p:cNvPr>
          <p:cNvPicPr>
            <a:picLocks noChangeAspect="1"/>
          </p:cNvPicPr>
          <p:nvPr/>
        </p:nvPicPr>
        <p:blipFill>
          <a:blip r:embed="rId6"/>
          <a:stretch>
            <a:fillRect/>
          </a:stretch>
        </p:blipFill>
        <p:spPr>
          <a:xfrm>
            <a:off x="4944994" y="2898392"/>
            <a:ext cx="2133600" cy="698500"/>
          </a:xfrm>
          <a:prstGeom prst="rect">
            <a:avLst/>
          </a:prstGeom>
        </p:spPr>
      </p:pic>
      <p:pic>
        <p:nvPicPr>
          <p:cNvPr id="21" name="Picture 20">
            <a:extLst>
              <a:ext uri="{FF2B5EF4-FFF2-40B4-BE49-F238E27FC236}">
                <a16:creationId xmlns:a16="http://schemas.microsoft.com/office/drawing/2014/main" id="{DEA24282-3258-8243-BECA-D551022599D2}"/>
              </a:ext>
            </a:extLst>
          </p:cNvPr>
          <p:cNvPicPr>
            <a:picLocks noChangeAspect="1"/>
          </p:cNvPicPr>
          <p:nvPr/>
        </p:nvPicPr>
        <p:blipFill>
          <a:blip r:embed="rId7"/>
          <a:stretch>
            <a:fillRect/>
          </a:stretch>
        </p:blipFill>
        <p:spPr>
          <a:xfrm>
            <a:off x="4944994" y="3362546"/>
            <a:ext cx="2133600" cy="647700"/>
          </a:xfrm>
          <a:prstGeom prst="rect">
            <a:avLst/>
          </a:prstGeom>
        </p:spPr>
      </p:pic>
    </p:spTree>
    <p:custDataLst>
      <p:tags r:id="rId1"/>
    </p:custDataLst>
    <p:extLst>
      <p:ext uri="{BB962C8B-B14F-4D97-AF65-F5344CB8AC3E}">
        <p14:creationId xmlns:p14="http://schemas.microsoft.com/office/powerpoint/2010/main" val="3591334995"/>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IOS Navigation</a:t>
            </a:r>
            <a:br>
              <a:rPr lang="en-US" altLang="en-US" dirty="0"/>
            </a:br>
            <a:r>
              <a:rPr lang="en-US" altLang="en-US" dirty="0"/>
              <a:t>Configuration Mode and Subconfiguration Modes</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823518" y="1238227"/>
            <a:ext cx="3235526" cy="3433526"/>
          </a:xfrm>
        </p:spPr>
        <p:txBody>
          <a:bodyPr/>
          <a:lstStyle/>
          <a:p>
            <a:pPr marL="0" indent="0">
              <a:spcAft>
                <a:spcPts val="100"/>
              </a:spcAft>
              <a:buNone/>
            </a:pPr>
            <a:r>
              <a:rPr lang="en-US" sz="1600" b="1" dirty="0"/>
              <a:t>Global Configuration Mode:</a:t>
            </a:r>
          </a:p>
          <a:p>
            <a:pPr lvl="1">
              <a:spcAft>
                <a:spcPts val="100"/>
              </a:spcAft>
            </a:pPr>
            <a:r>
              <a:rPr lang="en-US" sz="1600" dirty="0"/>
              <a:t>Used to access configuration options on the device </a:t>
            </a:r>
          </a:p>
          <a:p>
            <a:pPr marL="142875" lvl="1" indent="0">
              <a:spcAft>
                <a:spcPts val="100"/>
              </a:spcAft>
              <a:buNone/>
            </a:pPr>
            <a:endParaRPr lang="en-US" sz="1600" dirty="0"/>
          </a:p>
          <a:p>
            <a:pPr marL="0" indent="0">
              <a:spcAft>
                <a:spcPts val="100"/>
              </a:spcAft>
              <a:buNone/>
            </a:pPr>
            <a:r>
              <a:rPr lang="en-US" sz="1600" b="1" dirty="0"/>
              <a:t>Line Configuration Mode: </a:t>
            </a:r>
          </a:p>
          <a:p>
            <a:pPr lvl="1"/>
            <a:r>
              <a:rPr lang="en-US" sz="1600" dirty="0"/>
              <a:t>Used to configure console, SSH, Telnet or AUX access</a:t>
            </a:r>
          </a:p>
          <a:p>
            <a:pPr marL="142875" lvl="1" indent="0">
              <a:spcAft>
                <a:spcPts val="100"/>
              </a:spcAft>
              <a:buNone/>
            </a:pPr>
            <a:endParaRPr lang="en-US" sz="1600" dirty="0"/>
          </a:p>
          <a:p>
            <a:pPr marL="0" indent="0">
              <a:spcAft>
                <a:spcPts val="100"/>
              </a:spcAft>
              <a:buNone/>
            </a:pPr>
            <a:r>
              <a:rPr lang="en-US" sz="1600" b="1" dirty="0"/>
              <a:t>Interface Configuration Mode:</a:t>
            </a:r>
            <a:r>
              <a:rPr lang="en-US" sz="1600" dirty="0"/>
              <a:t> </a:t>
            </a:r>
          </a:p>
          <a:p>
            <a:pPr lvl="1"/>
            <a:r>
              <a:rPr lang="en-US" sz="1600" dirty="0"/>
              <a:t>Used to configure a switch port or router interface</a:t>
            </a:r>
          </a:p>
          <a:p>
            <a:pPr lvl="1"/>
            <a:endParaRPr lang="en-US" dirty="0"/>
          </a:p>
          <a:p>
            <a:endParaRPr lang="en-US" dirty="0"/>
          </a:p>
          <a:p>
            <a:pPr marL="0" indent="0">
              <a:buNone/>
            </a:pPr>
            <a:endParaRPr lang="en-US" dirty="0"/>
          </a:p>
        </p:txBody>
      </p:sp>
      <p:pic>
        <p:nvPicPr>
          <p:cNvPr id="11" name="Picture 10">
            <a:extLst>
              <a:ext uri="{FF2B5EF4-FFF2-40B4-BE49-F238E27FC236}">
                <a16:creationId xmlns:a16="http://schemas.microsoft.com/office/drawing/2014/main" id="{22966FC2-4F98-F245-A162-5BB7C58819FE}"/>
              </a:ext>
            </a:extLst>
          </p:cNvPr>
          <p:cNvPicPr>
            <a:picLocks noChangeAspect="1"/>
          </p:cNvPicPr>
          <p:nvPr/>
        </p:nvPicPr>
        <p:blipFill>
          <a:blip r:embed="rId4"/>
          <a:stretch>
            <a:fillRect/>
          </a:stretch>
        </p:blipFill>
        <p:spPr>
          <a:xfrm>
            <a:off x="5462982" y="1422306"/>
            <a:ext cx="2857500" cy="774700"/>
          </a:xfrm>
          <a:prstGeom prst="rect">
            <a:avLst/>
          </a:prstGeom>
        </p:spPr>
      </p:pic>
      <p:pic>
        <p:nvPicPr>
          <p:cNvPr id="5" name="Picture 4">
            <a:extLst>
              <a:ext uri="{FF2B5EF4-FFF2-40B4-BE49-F238E27FC236}">
                <a16:creationId xmlns:a16="http://schemas.microsoft.com/office/drawing/2014/main" id="{8EE4C97E-6654-054B-91B6-B1B5807F4128}"/>
              </a:ext>
            </a:extLst>
          </p:cNvPr>
          <p:cNvPicPr>
            <a:picLocks noChangeAspect="1"/>
          </p:cNvPicPr>
          <p:nvPr/>
        </p:nvPicPr>
        <p:blipFill>
          <a:blip r:embed="rId5"/>
          <a:stretch>
            <a:fillRect/>
          </a:stretch>
        </p:blipFill>
        <p:spPr>
          <a:xfrm>
            <a:off x="5462982" y="2598189"/>
            <a:ext cx="2857500" cy="774700"/>
          </a:xfrm>
          <a:prstGeom prst="rect">
            <a:avLst/>
          </a:prstGeom>
        </p:spPr>
      </p:pic>
      <p:pic>
        <p:nvPicPr>
          <p:cNvPr id="10" name="Picture 9">
            <a:extLst>
              <a:ext uri="{FF2B5EF4-FFF2-40B4-BE49-F238E27FC236}">
                <a16:creationId xmlns:a16="http://schemas.microsoft.com/office/drawing/2014/main" id="{181EA0E3-6FD1-244C-9DE6-99BF741C0365}"/>
              </a:ext>
            </a:extLst>
          </p:cNvPr>
          <p:cNvPicPr>
            <a:picLocks noChangeAspect="1"/>
          </p:cNvPicPr>
          <p:nvPr/>
        </p:nvPicPr>
        <p:blipFill>
          <a:blip r:embed="rId6"/>
          <a:stretch>
            <a:fillRect/>
          </a:stretch>
        </p:blipFill>
        <p:spPr>
          <a:xfrm>
            <a:off x="5462982" y="3774073"/>
            <a:ext cx="2857500" cy="774700"/>
          </a:xfrm>
          <a:prstGeom prst="rect">
            <a:avLst/>
          </a:prstGeom>
        </p:spPr>
      </p:pic>
    </p:spTree>
    <p:custDataLst>
      <p:tags r:id="rId1"/>
    </p:custDataLst>
    <p:extLst>
      <p:ext uri="{BB962C8B-B14F-4D97-AF65-F5344CB8AC3E}">
        <p14:creationId xmlns:p14="http://schemas.microsoft.com/office/powerpoint/2010/main" val="418353390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r>
              <a:rPr lang="en-US" b="1" dirty="0"/>
              <a:t>Privileged EXEC Mode:</a:t>
            </a:r>
          </a:p>
          <a:p>
            <a:pPr lvl="1">
              <a:spcAft>
                <a:spcPts val="400"/>
              </a:spcAft>
            </a:pPr>
            <a:r>
              <a:rPr lang="en-US" dirty="0"/>
              <a:t>To move from user EXEC mode to privilege EXEC mode, use the </a:t>
            </a:r>
            <a:r>
              <a:rPr lang="en-US" b="1" dirty="0"/>
              <a:t>enabled </a:t>
            </a:r>
            <a:r>
              <a:rPr lang="en-US" dirty="0"/>
              <a:t>command.</a:t>
            </a:r>
            <a:endParaRPr lang="en-US" b="1" dirty="0"/>
          </a:p>
          <a:p>
            <a:r>
              <a:rPr lang="en-US" b="1" dirty="0"/>
              <a:t>Global Configuration Mode: </a:t>
            </a:r>
          </a:p>
          <a:p>
            <a:pPr lvl="1"/>
            <a:r>
              <a:rPr lang="en-US" dirty="0"/>
              <a:t>To move in and out of global configuration mode, use the </a:t>
            </a:r>
            <a:r>
              <a:rPr lang="en-US" b="1" dirty="0"/>
              <a:t>configure terminal </a:t>
            </a:r>
            <a:r>
              <a:rPr lang="en-US" dirty="0"/>
              <a:t>command. To return to privilege EXEC mode, use the </a:t>
            </a:r>
            <a:r>
              <a:rPr lang="en-US" b="1" dirty="0"/>
              <a:t>exit</a:t>
            </a:r>
            <a:r>
              <a:rPr lang="en-US" dirty="0"/>
              <a:t> command. </a:t>
            </a:r>
          </a:p>
          <a:p>
            <a:r>
              <a:rPr lang="en-US" b="1" dirty="0"/>
              <a:t>Line Configuration Mode: </a:t>
            </a:r>
          </a:p>
          <a:p>
            <a:pPr lvl="1"/>
            <a:r>
              <a:rPr lang="en-US" dirty="0"/>
              <a:t>To move in and out of line configuration mode, use the </a:t>
            </a:r>
            <a:r>
              <a:rPr lang="en-US" b="1" dirty="0"/>
              <a:t>line </a:t>
            </a:r>
            <a:r>
              <a:rPr lang="en-US" dirty="0"/>
              <a:t>command followed by the management line type. To return to global configuration mode, use the </a:t>
            </a:r>
            <a:r>
              <a:rPr lang="en-US" b="1" dirty="0"/>
              <a:t>exit</a:t>
            </a:r>
            <a:r>
              <a:rPr lang="en-US" dirty="0"/>
              <a:t> command. </a:t>
            </a:r>
          </a:p>
          <a:p>
            <a:endParaRPr lang="en-US" dirty="0"/>
          </a:p>
          <a:p>
            <a:pPr marL="0" indent="0">
              <a:buNone/>
            </a:pPr>
            <a:endParaRPr lang="en-US" dirty="0"/>
          </a:p>
          <a:p>
            <a:endParaRPr lang="en-US" altLang="ja-JP" dirty="0"/>
          </a:p>
        </p:txBody>
      </p:sp>
      <p:pic>
        <p:nvPicPr>
          <p:cNvPr id="16" name="Picture 15">
            <a:extLst>
              <a:ext uri="{FF2B5EF4-FFF2-40B4-BE49-F238E27FC236}">
                <a16:creationId xmlns:a16="http://schemas.microsoft.com/office/drawing/2014/main" id="{EFA3A149-BACA-2349-9D11-C0BE82F379B7}"/>
              </a:ext>
            </a:extLst>
          </p:cNvPr>
          <p:cNvPicPr>
            <a:picLocks noChangeAspect="1"/>
          </p:cNvPicPr>
          <p:nvPr/>
        </p:nvPicPr>
        <p:blipFill>
          <a:blip r:embed="rId4"/>
          <a:stretch>
            <a:fillRect/>
          </a:stretch>
        </p:blipFill>
        <p:spPr>
          <a:xfrm>
            <a:off x="4964461" y="1019733"/>
            <a:ext cx="2908300" cy="546100"/>
          </a:xfrm>
          <a:prstGeom prst="rect">
            <a:avLst/>
          </a:prstGeom>
        </p:spPr>
      </p:pic>
      <p:pic>
        <p:nvPicPr>
          <p:cNvPr id="11" name="Picture 10">
            <a:extLst>
              <a:ext uri="{FF2B5EF4-FFF2-40B4-BE49-F238E27FC236}">
                <a16:creationId xmlns:a16="http://schemas.microsoft.com/office/drawing/2014/main" id="{54F9FD8A-05C8-D44A-8F30-79A483FB6C37}"/>
              </a:ext>
            </a:extLst>
          </p:cNvPr>
          <p:cNvPicPr>
            <a:picLocks noChangeAspect="1"/>
          </p:cNvPicPr>
          <p:nvPr/>
        </p:nvPicPr>
        <p:blipFill>
          <a:blip r:embed="rId5"/>
          <a:stretch>
            <a:fillRect/>
          </a:stretch>
        </p:blipFill>
        <p:spPr>
          <a:xfrm>
            <a:off x="4922736" y="2120447"/>
            <a:ext cx="2991751" cy="557784"/>
          </a:xfrm>
          <a:prstGeom prst="rect">
            <a:avLst/>
          </a:prstGeom>
        </p:spPr>
      </p:pic>
      <p:pic>
        <p:nvPicPr>
          <p:cNvPr id="12" name="Picture 11">
            <a:extLst>
              <a:ext uri="{FF2B5EF4-FFF2-40B4-BE49-F238E27FC236}">
                <a16:creationId xmlns:a16="http://schemas.microsoft.com/office/drawing/2014/main" id="{640DB018-9109-864C-B0B8-85608C19AAE9}"/>
              </a:ext>
            </a:extLst>
          </p:cNvPr>
          <p:cNvPicPr>
            <a:picLocks noChangeAspect="1"/>
          </p:cNvPicPr>
          <p:nvPr/>
        </p:nvPicPr>
        <p:blipFill>
          <a:blip r:embed="rId6"/>
          <a:stretch>
            <a:fillRect/>
          </a:stretch>
        </p:blipFill>
        <p:spPr>
          <a:xfrm>
            <a:off x="4913662" y="3528446"/>
            <a:ext cx="3009900" cy="533400"/>
          </a:xfrm>
          <a:prstGeom prst="rect">
            <a:avLst/>
          </a:prstGeom>
        </p:spPr>
      </p:pic>
    </p:spTree>
    <p:custDataLst>
      <p:tags r:id="rId1"/>
    </p:custDataLst>
    <p:extLst>
      <p:ext uri="{BB962C8B-B14F-4D97-AF65-F5344CB8AC3E}">
        <p14:creationId xmlns:p14="http://schemas.microsoft.com/office/powerpoint/2010/main" val="270723931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Representations and Topologies</a:t>
            </a:r>
            <a:br>
              <a:rPr lang="en-US" altLang="en-US" dirty="0"/>
            </a:br>
            <a:r>
              <a:rPr lang="en-US" altLang="en-US" dirty="0"/>
              <a:t>Topology Diagrams</a:t>
            </a:r>
            <a:endParaRPr lang="en-CA" altLang="en-US" dirty="0"/>
          </a:p>
        </p:txBody>
      </p:sp>
      <p:sp>
        <p:nvSpPr>
          <p:cNvPr id="13315" name="Content Placeholder 2"/>
          <p:cNvSpPr>
            <a:spLocks noGrp="1"/>
          </p:cNvSpPr>
          <p:nvPr>
            <p:ph idx="1"/>
          </p:nvPr>
        </p:nvSpPr>
        <p:spPr>
          <a:xfrm>
            <a:off x="283940" y="797709"/>
            <a:ext cx="4062002" cy="740468"/>
          </a:xfrm>
        </p:spPr>
        <p:txBody>
          <a:bodyPr/>
          <a:lstStyle/>
          <a:p>
            <a:pPr marL="0" indent="0">
              <a:buNone/>
            </a:pPr>
            <a:r>
              <a:rPr lang="en-US" b="1" dirty="0"/>
              <a:t>Physical topology </a:t>
            </a:r>
            <a:r>
              <a:rPr lang="en-US" dirty="0"/>
              <a:t>diagrams illustrate the physical location of intermediary devices and cable installation.</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283940" y="1712110"/>
            <a:ext cx="4168325" cy="2681535"/>
          </a:xfrm>
          <a:prstGeom prst="rect">
            <a:avLst/>
          </a:prstGeom>
        </p:spPr>
      </p:pic>
      <p:sp>
        <p:nvSpPr>
          <p:cNvPr id="2" name="Rectangle 1"/>
          <p:cNvSpPr/>
          <p:nvPr/>
        </p:nvSpPr>
        <p:spPr>
          <a:xfrm>
            <a:off x="4911703" y="756244"/>
            <a:ext cx="4232297" cy="784830"/>
          </a:xfrm>
          <a:prstGeom prst="rect">
            <a:avLst/>
          </a:prstGeom>
        </p:spPr>
        <p:txBody>
          <a:bodyPr wrap="square">
            <a:spAutoFit/>
          </a:bodyPr>
          <a:lstStyle/>
          <a:p>
            <a:r>
              <a:rPr lang="en-US" sz="1500" b="1" dirty="0">
                <a:solidFill>
                  <a:srgbClr val="000000"/>
                </a:solidFill>
              </a:rPr>
              <a:t>Logical topology </a:t>
            </a:r>
            <a:r>
              <a:rPr lang="en-US" sz="1500" dirty="0">
                <a:solidFill>
                  <a:srgbClr val="000000"/>
                </a:solidFill>
              </a:rPr>
              <a:t>diagrams illustrate devices, ports, and the addressing scheme of the network.</a:t>
            </a:r>
            <a:endParaRPr lang="en-CA" altLang="en-US" sz="1500" dirty="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416" y="1712110"/>
            <a:ext cx="3971993" cy="2676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8958278"/>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 (Cont.)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244686" cy="2928646"/>
          </a:xfrm>
        </p:spPr>
        <p:txBody>
          <a:bodyPr/>
          <a:lstStyle/>
          <a:p>
            <a:pPr marL="0" indent="0">
              <a:buNone/>
            </a:pPr>
            <a:r>
              <a:rPr lang="en-US" b="1" dirty="0" err="1"/>
              <a:t>Subconfiguration</a:t>
            </a:r>
            <a:r>
              <a:rPr lang="en-US" b="1" dirty="0"/>
              <a:t> Modes: </a:t>
            </a:r>
          </a:p>
          <a:p>
            <a:pPr lvl="1"/>
            <a:r>
              <a:rPr lang="en-US" dirty="0"/>
              <a:t>To move out of any subconfiguration mode to get back to global configuration mode, use the </a:t>
            </a:r>
            <a:r>
              <a:rPr lang="en-US" b="1" dirty="0"/>
              <a:t>exit</a:t>
            </a:r>
            <a:r>
              <a:rPr lang="en-US" b="1" i="1" dirty="0"/>
              <a:t> </a:t>
            </a:r>
            <a:r>
              <a:rPr lang="en-US" dirty="0"/>
              <a:t>command. To return to privilege EXEC mode, use the </a:t>
            </a:r>
            <a:r>
              <a:rPr lang="en-US" b="1" dirty="0"/>
              <a:t>end</a:t>
            </a:r>
            <a:r>
              <a:rPr lang="en-US" dirty="0"/>
              <a:t> command or key combination </a:t>
            </a:r>
            <a:r>
              <a:rPr lang="en-US" b="1" dirty="0"/>
              <a:t>Ctrl +Z</a:t>
            </a:r>
            <a:r>
              <a:rPr lang="en-US" dirty="0"/>
              <a:t>. </a:t>
            </a:r>
          </a:p>
          <a:p>
            <a:pPr marL="142875" lvl="1" indent="0">
              <a:buNone/>
            </a:pPr>
            <a:endParaRPr lang="en-US" dirty="0"/>
          </a:p>
          <a:p>
            <a:pPr lvl="1"/>
            <a:r>
              <a:rPr lang="en-US" dirty="0"/>
              <a:t>To move directly from one subconfiguration mode to another, type in the desired subconfiguration mode command. In the example, the command prompt changes from </a:t>
            </a:r>
            <a:r>
              <a:rPr lang="en-US" b="1" dirty="0"/>
              <a:t>(config-line)# </a:t>
            </a:r>
            <a:r>
              <a:rPr lang="en-US" dirty="0"/>
              <a:t>to </a:t>
            </a:r>
            <a:r>
              <a:rPr lang="en-US" b="1" dirty="0"/>
              <a:t>(config-if)#</a:t>
            </a:r>
            <a:r>
              <a:rPr lang="en-US" dirty="0"/>
              <a:t>. </a:t>
            </a:r>
            <a:r>
              <a:rPr lang="en-US" b="1" dirty="0"/>
              <a:t> </a:t>
            </a:r>
          </a:p>
          <a:p>
            <a:pPr marL="0" indent="0">
              <a:buNone/>
            </a:pPr>
            <a:endParaRPr lang="en-US" dirty="0"/>
          </a:p>
          <a:p>
            <a:endParaRPr lang="en-US" altLang="ja-JP" dirty="0"/>
          </a:p>
        </p:txBody>
      </p:sp>
      <p:pic>
        <p:nvPicPr>
          <p:cNvPr id="7" name="Picture 6">
            <a:extLst>
              <a:ext uri="{FF2B5EF4-FFF2-40B4-BE49-F238E27FC236}">
                <a16:creationId xmlns:a16="http://schemas.microsoft.com/office/drawing/2014/main" id="{124761F0-3B51-F447-AF31-ED4259157781}"/>
              </a:ext>
            </a:extLst>
          </p:cNvPr>
          <p:cNvPicPr>
            <a:picLocks noChangeAspect="1"/>
          </p:cNvPicPr>
          <p:nvPr/>
        </p:nvPicPr>
        <p:blipFill>
          <a:blip r:embed="rId4"/>
          <a:stretch>
            <a:fillRect/>
          </a:stretch>
        </p:blipFill>
        <p:spPr>
          <a:xfrm>
            <a:off x="4764978" y="1649731"/>
            <a:ext cx="3784600" cy="482600"/>
          </a:xfrm>
          <a:prstGeom prst="rect">
            <a:avLst/>
          </a:prstGeom>
        </p:spPr>
      </p:pic>
      <p:pic>
        <p:nvPicPr>
          <p:cNvPr id="4" name="Picture 3">
            <a:extLst>
              <a:ext uri="{FF2B5EF4-FFF2-40B4-BE49-F238E27FC236}">
                <a16:creationId xmlns:a16="http://schemas.microsoft.com/office/drawing/2014/main" id="{F1E61373-4A92-7647-872A-CA2E86F98386}"/>
              </a:ext>
            </a:extLst>
          </p:cNvPr>
          <p:cNvPicPr>
            <a:picLocks noChangeAspect="1"/>
          </p:cNvPicPr>
          <p:nvPr/>
        </p:nvPicPr>
        <p:blipFill>
          <a:blip r:embed="rId5"/>
          <a:stretch>
            <a:fillRect/>
          </a:stretch>
        </p:blipFill>
        <p:spPr>
          <a:xfrm>
            <a:off x="4764978" y="2983119"/>
            <a:ext cx="3784600" cy="444500"/>
          </a:xfrm>
          <a:prstGeom prst="rect">
            <a:avLst/>
          </a:prstGeom>
        </p:spPr>
      </p:pic>
    </p:spTree>
    <p:custDataLst>
      <p:tags r:id="rId1"/>
    </p:custDataLst>
    <p:extLst>
      <p:ext uri="{BB962C8B-B14F-4D97-AF65-F5344CB8AC3E}">
        <p14:creationId xmlns:p14="http://schemas.microsoft.com/office/powerpoint/2010/main" val="233571960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r>
              <a:rPr lang="en-US" sz="4000" dirty="0">
                <a:solidFill>
                  <a:schemeClr val="accent5">
                    <a:lumMod val="40000"/>
                    <a:lumOff val="60000"/>
                  </a:schemeClr>
                </a:solidFill>
              </a:rPr>
              <a:t>2.3 The Command Structure</a:t>
            </a:r>
          </a:p>
        </p:txBody>
      </p:sp>
    </p:spTree>
    <p:custDataLst>
      <p:tags r:id="rId1"/>
    </p:custDataLst>
    <p:extLst>
      <p:ext uri="{BB962C8B-B14F-4D97-AF65-F5344CB8AC3E}">
        <p14:creationId xmlns:p14="http://schemas.microsoft.com/office/powerpoint/2010/main" val="262135834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Basic IOS Command Structure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800099" y="3123949"/>
            <a:ext cx="7543801" cy="1201518"/>
          </a:xfrm>
        </p:spPr>
        <p:txBody>
          <a:bodyPr/>
          <a:lstStyle/>
          <a:p>
            <a:pPr>
              <a:buFont typeface="Arial" panose="020B0604020202020204" pitchFamily="34" charset="0"/>
              <a:buChar char="•"/>
            </a:pPr>
            <a:r>
              <a:rPr lang="en-US" b="1" dirty="0"/>
              <a:t>Keyword</a:t>
            </a:r>
            <a:r>
              <a:rPr lang="en-US" dirty="0"/>
              <a:t> – </a:t>
            </a:r>
            <a:r>
              <a:rPr lang="en-US" sz="1400" dirty="0"/>
              <a:t>This is a specific parameter defined in the operating system (in the figure, </a:t>
            </a:r>
            <a:r>
              <a:rPr lang="en-US" sz="1400" b="1" dirty="0"/>
              <a:t>ip protocols</a:t>
            </a:r>
            <a:r>
              <a:rPr lang="en-US" sz="1400" dirty="0"/>
              <a:t>).</a:t>
            </a:r>
          </a:p>
          <a:p>
            <a:pPr>
              <a:buFont typeface="Arial" panose="020B0604020202020204" pitchFamily="34" charset="0"/>
              <a:buChar char="•"/>
            </a:pPr>
            <a:r>
              <a:rPr lang="en-US" b="1" dirty="0"/>
              <a:t>Argument</a:t>
            </a:r>
            <a:r>
              <a:rPr lang="en-US" dirty="0"/>
              <a:t> - </a:t>
            </a:r>
            <a:r>
              <a:rPr lang="en-US" sz="1400" dirty="0"/>
              <a:t>This is not predefined; it is a value or variable defined by the user (in the figure, </a:t>
            </a:r>
            <a:r>
              <a:rPr lang="en-US" sz="1400" b="1" dirty="0"/>
              <a:t>192.168.10.5</a:t>
            </a:r>
            <a:r>
              <a:rPr lang="en-US" sz="1400" dirty="0"/>
              <a:t>).</a:t>
            </a:r>
          </a:p>
          <a:p>
            <a:pPr marL="0" indent="0">
              <a:buNone/>
            </a:pPr>
            <a:endParaRPr lang="en-US" dirty="0"/>
          </a:p>
          <a:p>
            <a:endParaRPr lang="en-US" altLang="ja-JP" dirty="0"/>
          </a:p>
        </p:txBody>
      </p:sp>
      <p:pic>
        <p:nvPicPr>
          <p:cNvPr id="2" name="Picture 1">
            <a:extLst>
              <a:ext uri="{FF2B5EF4-FFF2-40B4-BE49-F238E27FC236}">
                <a16:creationId xmlns:a16="http://schemas.microsoft.com/office/drawing/2014/main" id="{1AFC5DF7-E4C5-654F-89C0-5DF1D6C2B78C}"/>
              </a:ext>
            </a:extLst>
          </p:cNvPr>
          <p:cNvPicPr>
            <a:picLocks noChangeAspect="1"/>
          </p:cNvPicPr>
          <p:nvPr/>
        </p:nvPicPr>
        <p:blipFill>
          <a:blip r:embed="rId4"/>
          <a:stretch>
            <a:fillRect/>
          </a:stretch>
        </p:blipFill>
        <p:spPr>
          <a:xfrm>
            <a:off x="1962150" y="818033"/>
            <a:ext cx="5219700" cy="2108200"/>
          </a:xfrm>
          <a:prstGeom prst="rect">
            <a:avLst/>
          </a:prstGeom>
        </p:spPr>
      </p:pic>
    </p:spTree>
    <p:custDataLst>
      <p:tags r:id="rId1"/>
    </p:custDataLst>
    <p:extLst>
      <p:ext uri="{BB962C8B-B14F-4D97-AF65-F5344CB8AC3E}">
        <p14:creationId xmlns:p14="http://schemas.microsoft.com/office/powerpoint/2010/main" val="135347769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The Command Structure</a:t>
            </a:r>
            <a:br>
              <a:rPr lang="en-US" dirty="0"/>
            </a:br>
            <a:r>
              <a:rPr lang="en-US" dirty="0"/>
              <a:t>IOS Help Features</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7406641" cy="582816"/>
          </a:xfrm>
        </p:spPr>
        <p:txBody>
          <a:bodyPr/>
          <a:lstStyle/>
          <a:p>
            <a:pPr marL="0" indent="0">
              <a:buNone/>
            </a:pPr>
            <a:r>
              <a:rPr lang="en-US" sz="1600" dirty="0"/>
              <a:t>The IOS has two forms of help available: context-sensitive help and command syntax check.</a:t>
            </a:r>
          </a:p>
          <a:p>
            <a:pPr marL="261937" lvl="2" indent="0">
              <a:buNone/>
            </a:pPr>
            <a:endParaRPr lang="en-US" dirty="0"/>
          </a:p>
          <a:p>
            <a:pPr marL="261937" lvl="2" indent="0">
              <a:buNone/>
            </a:pPr>
            <a:endParaRPr lang="en-US" dirty="0"/>
          </a:p>
          <a:p>
            <a:endParaRPr lang="en-US" dirty="0"/>
          </a:p>
          <a:p>
            <a:endParaRPr lang="en-US" altLang="ja-JP" dirty="0"/>
          </a:p>
        </p:txBody>
      </p:sp>
      <p:sp>
        <p:nvSpPr>
          <p:cNvPr id="9" name="Rectangle 6">
            <a:extLst>
              <a:ext uri="{FF2B5EF4-FFF2-40B4-BE49-F238E27FC236}">
                <a16:creationId xmlns:a16="http://schemas.microsoft.com/office/drawing/2014/main" id="{E37E77DC-6EC5-C740-A91D-90AA88B5DC83}"/>
              </a:ext>
            </a:extLst>
          </p:cNvPr>
          <p:cNvSpPr txBox="1">
            <a:spLocks noChangeArrowheads="1"/>
          </p:cNvSpPr>
          <p:nvPr/>
        </p:nvSpPr>
        <p:spPr bwMode="auto">
          <a:xfrm>
            <a:off x="365759" y="1453572"/>
            <a:ext cx="4206241" cy="201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dirty="0"/>
              <a:t>Context-sensitive help enables you to quickly find answers to these questions:</a:t>
            </a:r>
          </a:p>
          <a:p>
            <a:pPr lvl="2"/>
            <a:r>
              <a:rPr lang="en-US" dirty="0"/>
              <a:t>Which commands are available in each command mode?</a:t>
            </a:r>
          </a:p>
          <a:p>
            <a:pPr lvl="2"/>
            <a:r>
              <a:rPr lang="en-US" dirty="0"/>
              <a:t>Which commands start with specific characters or group of characters?</a:t>
            </a:r>
          </a:p>
          <a:p>
            <a:pPr lvl="2"/>
            <a:r>
              <a:rPr lang="en-US" dirty="0"/>
              <a:t>Which arguments and keywords are available to particular commands?</a:t>
            </a:r>
          </a:p>
        </p:txBody>
      </p:sp>
      <p:sp>
        <p:nvSpPr>
          <p:cNvPr id="8" name="Rectangle 6">
            <a:extLst>
              <a:ext uri="{FF2B5EF4-FFF2-40B4-BE49-F238E27FC236}">
                <a16:creationId xmlns:a16="http://schemas.microsoft.com/office/drawing/2014/main" id="{BECCD72D-1F69-3241-8248-C477E21A6954}"/>
              </a:ext>
            </a:extLst>
          </p:cNvPr>
          <p:cNvSpPr txBox="1">
            <a:spLocks noChangeArrowheads="1"/>
          </p:cNvSpPr>
          <p:nvPr/>
        </p:nvSpPr>
        <p:spPr bwMode="auto">
          <a:xfrm>
            <a:off x="5140961" y="1453572"/>
            <a:ext cx="3535680" cy="181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dirty="0"/>
              <a:t>Command syntax check verifies that a valid command was entered by the user. </a:t>
            </a:r>
          </a:p>
          <a:p>
            <a:pPr lvl="2"/>
            <a:r>
              <a:rPr lang="en-US" dirty="0"/>
              <a:t>If the interpreter cannot understand the command being entered, it will provide feedback describing what is wrong with the command.</a:t>
            </a:r>
          </a:p>
          <a:p>
            <a:endParaRPr lang="en-US" altLang="ja-JP" dirty="0"/>
          </a:p>
        </p:txBody>
      </p:sp>
      <p:pic>
        <p:nvPicPr>
          <p:cNvPr id="6" name="Picture 5">
            <a:extLst>
              <a:ext uri="{FF2B5EF4-FFF2-40B4-BE49-F238E27FC236}">
                <a16:creationId xmlns:a16="http://schemas.microsoft.com/office/drawing/2014/main" id="{80E42013-82B1-204A-A187-92F88CF9577D}"/>
              </a:ext>
            </a:extLst>
          </p:cNvPr>
          <p:cNvPicPr>
            <a:picLocks noChangeAspect="1"/>
          </p:cNvPicPr>
          <p:nvPr/>
        </p:nvPicPr>
        <p:blipFill>
          <a:blip r:embed="rId4"/>
          <a:stretch>
            <a:fillRect/>
          </a:stretch>
        </p:blipFill>
        <p:spPr>
          <a:xfrm>
            <a:off x="863599" y="3563781"/>
            <a:ext cx="2743200" cy="445552"/>
          </a:xfrm>
          <a:prstGeom prst="rect">
            <a:avLst/>
          </a:prstGeom>
        </p:spPr>
      </p:pic>
      <p:pic>
        <p:nvPicPr>
          <p:cNvPr id="7" name="Picture 6">
            <a:extLst>
              <a:ext uri="{FF2B5EF4-FFF2-40B4-BE49-F238E27FC236}">
                <a16:creationId xmlns:a16="http://schemas.microsoft.com/office/drawing/2014/main" id="{FA95D835-D284-C64C-8128-9D0E859F400A}"/>
              </a:ext>
            </a:extLst>
          </p:cNvPr>
          <p:cNvPicPr>
            <a:picLocks noChangeAspect="1"/>
          </p:cNvPicPr>
          <p:nvPr/>
        </p:nvPicPr>
        <p:blipFill>
          <a:blip r:embed="rId5"/>
          <a:stretch>
            <a:fillRect/>
          </a:stretch>
        </p:blipFill>
        <p:spPr>
          <a:xfrm>
            <a:off x="5537201" y="3563781"/>
            <a:ext cx="2743200" cy="445391"/>
          </a:xfrm>
          <a:prstGeom prst="rect">
            <a:avLst/>
          </a:prstGeom>
        </p:spPr>
      </p:pic>
    </p:spTree>
    <p:custDataLst>
      <p:tags r:id="rId1"/>
    </p:custDataLst>
    <p:extLst>
      <p:ext uri="{BB962C8B-B14F-4D97-AF65-F5344CB8AC3E}">
        <p14:creationId xmlns:p14="http://schemas.microsoft.com/office/powerpoint/2010/main" val="2046000847"/>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1463817"/>
          </a:xfrm>
        </p:spPr>
        <p:txBody>
          <a:bodyPr/>
          <a:lstStyle/>
          <a:p>
            <a:pPr>
              <a:buFont typeface="Arial" panose="020B0604020202020204" pitchFamily="34" charset="0"/>
              <a:buChar char="•"/>
            </a:pPr>
            <a:r>
              <a:rPr lang="en-US" sz="1600" dirty="0"/>
              <a:t>The IOS CLI provides hot keys and shortcuts that make configuring, monitoring, and troubleshooting easier.</a:t>
            </a:r>
          </a:p>
          <a:p>
            <a:pPr>
              <a:buFont typeface="Arial" panose="020B0604020202020204" pitchFamily="34" charset="0"/>
              <a:buChar char="•"/>
            </a:pPr>
            <a:r>
              <a:rPr lang="en-US" sz="1600" dirty="0"/>
              <a:t>Commands and keywords can be shortened to the minimum number of characters that identify a unique selection. For example, the </a:t>
            </a:r>
            <a:r>
              <a:rPr lang="en-US" sz="1600" b="1" dirty="0"/>
              <a:t>configure</a:t>
            </a:r>
            <a:r>
              <a:rPr lang="en-US" sz="1600" dirty="0"/>
              <a:t> command can be shortened to </a:t>
            </a:r>
            <a:r>
              <a:rPr lang="en-US" sz="1600" b="1" dirty="0"/>
              <a:t>conf</a:t>
            </a:r>
            <a:r>
              <a:rPr lang="en-US" sz="1600" dirty="0"/>
              <a:t> because </a:t>
            </a:r>
            <a:r>
              <a:rPr lang="en-US" sz="1600" b="1" dirty="0"/>
              <a:t>configure</a:t>
            </a:r>
            <a:r>
              <a:rPr lang="en-US" sz="1600" dirty="0"/>
              <a:t> is the only command that begins with </a:t>
            </a:r>
            <a:r>
              <a:rPr lang="en-US" sz="1600" b="1" dirty="0"/>
              <a:t>conf</a:t>
            </a:r>
            <a:r>
              <a:rPr lang="en-US" sz="1600" dirty="0"/>
              <a:t>.</a:t>
            </a:r>
          </a:p>
          <a:p>
            <a:pPr>
              <a:buFont typeface="Arial" panose="020B0604020202020204" pitchFamily="34" charset="0"/>
              <a:buChar char="•"/>
            </a:pPr>
            <a:endParaRPr lang="en-US" sz="1600" dirty="0"/>
          </a:p>
          <a:p>
            <a:endParaRPr lang="en-US" altLang="ja-JP" dirty="0"/>
          </a:p>
        </p:txBody>
      </p:sp>
      <p:pic>
        <p:nvPicPr>
          <p:cNvPr id="6" name="Picture 5">
            <a:extLst>
              <a:ext uri="{FF2B5EF4-FFF2-40B4-BE49-F238E27FC236}">
                <a16:creationId xmlns:a16="http://schemas.microsoft.com/office/drawing/2014/main" id="{6FF01AB2-104C-D94E-AE37-A95B7349F9D1}"/>
              </a:ext>
            </a:extLst>
          </p:cNvPr>
          <p:cNvPicPr>
            <a:picLocks noChangeAspect="1"/>
          </p:cNvPicPr>
          <p:nvPr/>
        </p:nvPicPr>
        <p:blipFill>
          <a:blip r:embed="rId4"/>
          <a:stretch>
            <a:fillRect/>
          </a:stretch>
        </p:blipFill>
        <p:spPr>
          <a:xfrm>
            <a:off x="3081020" y="2571750"/>
            <a:ext cx="2717800" cy="635000"/>
          </a:xfrm>
          <a:prstGeom prst="rect">
            <a:avLst/>
          </a:prstGeom>
        </p:spPr>
      </p:pic>
      <p:pic>
        <p:nvPicPr>
          <p:cNvPr id="7" name="Picture 6">
            <a:extLst>
              <a:ext uri="{FF2B5EF4-FFF2-40B4-BE49-F238E27FC236}">
                <a16:creationId xmlns:a16="http://schemas.microsoft.com/office/drawing/2014/main" id="{81FA3EFC-521E-2F4F-B03D-C10C9DA9E59D}"/>
              </a:ext>
            </a:extLst>
          </p:cNvPr>
          <p:cNvPicPr>
            <a:picLocks noChangeAspect="1"/>
          </p:cNvPicPr>
          <p:nvPr/>
        </p:nvPicPr>
        <p:blipFill>
          <a:blip r:embed="rId5"/>
          <a:stretch>
            <a:fillRect/>
          </a:stretch>
        </p:blipFill>
        <p:spPr>
          <a:xfrm>
            <a:off x="2127250" y="3401060"/>
            <a:ext cx="4889500" cy="508000"/>
          </a:xfrm>
          <a:prstGeom prst="rect">
            <a:avLst/>
          </a:prstGeom>
        </p:spPr>
      </p:pic>
    </p:spTree>
    <p:custDataLst>
      <p:tags r:id="rId1"/>
    </p:custDataLst>
    <p:extLst>
      <p:ext uri="{BB962C8B-B14F-4D97-AF65-F5344CB8AC3E}">
        <p14:creationId xmlns:p14="http://schemas.microsoft.com/office/powerpoint/2010/main" val="135587634"/>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346217"/>
          </a:xfrm>
        </p:spPr>
        <p:txBody>
          <a:bodyPr/>
          <a:lstStyle/>
          <a:p>
            <a:r>
              <a:rPr lang="en-US" sz="1600" dirty="0"/>
              <a:t>The table below is a brief list of keystrokes to enhance command line editing</a:t>
            </a:r>
            <a:r>
              <a:rPr lang="en-US" dirty="0"/>
              <a:t>.</a:t>
            </a:r>
          </a:p>
          <a:p>
            <a:endParaRPr lang="en-US" altLang="ja-JP" dirty="0"/>
          </a:p>
        </p:txBody>
      </p:sp>
      <p:graphicFrame>
        <p:nvGraphicFramePr>
          <p:cNvPr id="6" name="Table 5">
            <a:extLst>
              <a:ext uri="{FF2B5EF4-FFF2-40B4-BE49-F238E27FC236}">
                <a16:creationId xmlns:a16="http://schemas.microsoft.com/office/drawing/2014/main" id="{4F7926FB-C2EF-1548-A7A3-1FDF65CDA220}"/>
              </a:ext>
            </a:extLst>
          </p:cNvPr>
          <p:cNvGraphicFramePr>
            <a:graphicFrameLocks noGrp="1"/>
          </p:cNvGraphicFramePr>
          <p:nvPr/>
        </p:nvGraphicFramePr>
        <p:xfrm>
          <a:off x="1524000" y="1584689"/>
          <a:ext cx="6096000" cy="2315210"/>
        </p:xfrm>
        <a:graphic>
          <a:graphicData uri="http://schemas.openxmlformats.org/drawingml/2006/table">
            <a:tbl>
              <a:tblPr firstRow="1" bandRow="1">
                <a:tableStyleId>{5C22544A-7EE6-4342-B048-85BDC9FD1C3A}</a:tableStyleId>
              </a:tblPr>
              <a:tblGrid>
                <a:gridCol w="1908748">
                  <a:extLst>
                    <a:ext uri="{9D8B030D-6E8A-4147-A177-3AD203B41FA5}">
                      <a16:colId xmlns:a16="http://schemas.microsoft.com/office/drawing/2014/main" val="1180500583"/>
                    </a:ext>
                  </a:extLst>
                </a:gridCol>
                <a:gridCol w="4187252">
                  <a:extLst>
                    <a:ext uri="{9D8B030D-6E8A-4147-A177-3AD203B41FA5}">
                      <a16:colId xmlns:a16="http://schemas.microsoft.com/office/drawing/2014/main" val="2741835617"/>
                    </a:ext>
                  </a:extLst>
                </a:gridCol>
              </a:tblGrid>
              <a:tr h="370840">
                <a:tc>
                  <a:txBody>
                    <a:bodyPr/>
                    <a:lstStyle/>
                    <a:p>
                      <a:r>
                        <a:rPr lang="en-US" dirty="0"/>
                        <a:t>Keystroke</a:t>
                      </a:r>
                    </a:p>
                  </a:txBody>
                  <a:tcPr/>
                </a:tc>
                <a:tc>
                  <a:txBody>
                    <a:bodyPr/>
                    <a:lstStyle/>
                    <a:p>
                      <a:r>
                        <a:rPr lang="en-US" dirty="0"/>
                        <a:t>Description</a:t>
                      </a:r>
                    </a:p>
                  </a:txBody>
                  <a:tcPr/>
                </a:tc>
                <a:extLst>
                  <a:ext uri="{0D108BD9-81ED-4DB2-BD59-A6C34878D82A}">
                    <a16:rowId xmlns:a16="http://schemas.microsoft.com/office/drawing/2014/main" val="3590626540"/>
                  </a:ext>
                </a:extLst>
              </a:tr>
              <a:tr h="370840">
                <a:tc>
                  <a:txBody>
                    <a:bodyPr/>
                    <a:lstStyle/>
                    <a:p>
                      <a:pPr fontAlgn="ctr"/>
                      <a:r>
                        <a:rPr lang="en-US" sz="1200" b="1" dirty="0">
                          <a:effectLst/>
                        </a:rPr>
                        <a:t>Tab</a:t>
                      </a:r>
                      <a:endParaRPr lang="en-US" sz="1200" b="0" dirty="0">
                        <a:effectLst/>
                      </a:endParaRPr>
                    </a:p>
                  </a:txBody>
                  <a:tcPr marL="47625" marR="47625" marT="47625" marB="47625" anchor="ctr"/>
                </a:tc>
                <a:tc>
                  <a:txBody>
                    <a:bodyPr/>
                    <a:lstStyle/>
                    <a:p>
                      <a:pPr fontAlgn="ctr"/>
                      <a:r>
                        <a:rPr lang="en-US" sz="1200" b="0">
                          <a:effectLst/>
                        </a:rPr>
                        <a:t>Completes a partial command name entry.</a:t>
                      </a:r>
                    </a:p>
                  </a:txBody>
                  <a:tcPr marL="47625" marR="47625" marT="47625" marB="47625" anchor="ctr"/>
                </a:tc>
                <a:extLst>
                  <a:ext uri="{0D108BD9-81ED-4DB2-BD59-A6C34878D82A}">
                    <a16:rowId xmlns:a16="http://schemas.microsoft.com/office/drawing/2014/main" val="3639080909"/>
                  </a:ext>
                </a:extLst>
              </a:tr>
              <a:tr h="370840">
                <a:tc>
                  <a:txBody>
                    <a:bodyPr/>
                    <a:lstStyle/>
                    <a:p>
                      <a:pPr fontAlgn="ctr"/>
                      <a:r>
                        <a:rPr lang="en-US" sz="1200" b="1">
                          <a:effectLst/>
                        </a:rPr>
                        <a:t>Backspace</a:t>
                      </a:r>
                      <a:endParaRPr lang="en-US" sz="1200" b="0">
                        <a:effectLst/>
                      </a:endParaRPr>
                    </a:p>
                  </a:txBody>
                  <a:tcPr marL="47625" marR="47625" marT="47625" marB="47625" anchor="ctr"/>
                </a:tc>
                <a:tc>
                  <a:txBody>
                    <a:bodyPr/>
                    <a:lstStyle/>
                    <a:p>
                      <a:pPr fontAlgn="ctr"/>
                      <a:r>
                        <a:rPr lang="en-US" sz="1200" b="0" dirty="0">
                          <a:effectLst/>
                        </a:rPr>
                        <a:t>Erases the character to the left of the cursor.</a:t>
                      </a:r>
                    </a:p>
                  </a:txBody>
                  <a:tcPr marL="47625" marR="47625" marT="47625" marB="47625" anchor="ctr"/>
                </a:tc>
                <a:extLst>
                  <a:ext uri="{0D108BD9-81ED-4DB2-BD59-A6C34878D82A}">
                    <a16:rowId xmlns:a16="http://schemas.microsoft.com/office/drawing/2014/main" val="4082093158"/>
                  </a:ext>
                </a:extLst>
              </a:tr>
              <a:tr h="370840">
                <a:tc>
                  <a:txBody>
                    <a:bodyPr/>
                    <a:lstStyle/>
                    <a:p>
                      <a:pPr fontAlgn="ctr"/>
                      <a:r>
                        <a:rPr lang="en-US" sz="1200" b="1" dirty="0">
                          <a:effectLst/>
                        </a:rPr>
                        <a:t>Left Arrow </a:t>
                      </a:r>
                      <a:r>
                        <a:rPr lang="en-US" sz="1200" b="0" dirty="0">
                          <a:effectLst/>
                        </a:rPr>
                        <a:t>or</a:t>
                      </a:r>
                      <a:r>
                        <a:rPr lang="en-US" sz="1200" b="1" dirty="0">
                          <a:effectLst/>
                        </a:rPr>
                        <a:t> Ctrl+B</a:t>
                      </a:r>
                      <a:endParaRPr lang="en-US" sz="1200" b="0" dirty="0">
                        <a:effectLst/>
                      </a:endParaRPr>
                    </a:p>
                  </a:txBody>
                  <a:tcPr marL="47625" marR="47625" marT="47625" marB="47625" anchor="ctr"/>
                </a:tc>
                <a:tc>
                  <a:txBody>
                    <a:bodyPr/>
                    <a:lstStyle/>
                    <a:p>
                      <a:pPr fontAlgn="ctr"/>
                      <a:r>
                        <a:rPr lang="en-US" sz="1200" b="0" dirty="0">
                          <a:effectLst/>
                        </a:rPr>
                        <a:t>Moves the cursor one character to the left.</a:t>
                      </a:r>
                    </a:p>
                  </a:txBody>
                  <a:tcPr marL="47625" marR="47625" marT="47625" marB="47625" anchor="ctr"/>
                </a:tc>
                <a:extLst>
                  <a:ext uri="{0D108BD9-81ED-4DB2-BD59-A6C34878D82A}">
                    <a16:rowId xmlns:a16="http://schemas.microsoft.com/office/drawing/2014/main" val="2021840048"/>
                  </a:ext>
                </a:extLst>
              </a:tr>
              <a:tr h="370840">
                <a:tc>
                  <a:txBody>
                    <a:bodyPr/>
                    <a:lstStyle/>
                    <a:p>
                      <a:pPr fontAlgn="ctr"/>
                      <a:r>
                        <a:rPr lang="en-US" sz="1200" b="1" dirty="0">
                          <a:effectLst/>
                        </a:rPr>
                        <a:t>Right Arrow </a:t>
                      </a:r>
                      <a:r>
                        <a:rPr lang="en-US" sz="1200" b="0" dirty="0">
                          <a:effectLst/>
                        </a:rPr>
                        <a:t>or</a:t>
                      </a:r>
                      <a:r>
                        <a:rPr lang="en-US" sz="1200" b="1" dirty="0">
                          <a:effectLst/>
                        </a:rPr>
                        <a:t> Ctrl+F</a:t>
                      </a:r>
                      <a:endParaRPr lang="en-US" sz="1200" b="0" dirty="0">
                        <a:effectLst/>
                      </a:endParaRPr>
                    </a:p>
                  </a:txBody>
                  <a:tcPr marL="47625" marR="47625" marT="47625" marB="47625" anchor="ctr"/>
                </a:tc>
                <a:tc>
                  <a:txBody>
                    <a:bodyPr/>
                    <a:lstStyle/>
                    <a:p>
                      <a:pPr fontAlgn="ctr"/>
                      <a:r>
                        <a:rPr lang="en-US" sz="1200" b="0" dirty="0">
                          <a:effectLst/>
                        </a:rPr>
                        <a:t>Moves the cursor one character to the right.</a:t>
                      </a:r>
                    </a:p>
                  </a:txBody>
                  <a:tcPr marL="47625" marR="47625" marT="47625" marB="47625" anchor="ctr"/>
                </a:tc>
                <a:extLst>
                  <a:ext uri="{0D108BD9-81ED-4DB2-BD59-A6C34878D82A}">
                    <a16:rowId xmlns:a16="http://schemas.microsoft.com/office/drawing/2014/main" val="2968577270"/>
                  </a:ext>
                </a:extLst>
              </a:tr>
              <a:tr h="370840">
                <a:tc>
                  <a:txBody>
                    <a:bodyPr/>
                    <a:lstStyle/>
                    <a:p>
                      <a:pPr fontAlgn="ctr"/>
                      <a:r>
                        <a:rPr lang="en-US" sz="1200" b="1" dirty="0">
                          <a:effectLst/>
                        </a:rPr>
                        <a:t>Up Arrow </a:t>
                      </a:r>
                      <a:r>
                        <a:rPr lang="en-US" sz="1200" b="0" dirty="0">
                          <a:effectLst/>
                        </a:rPr>
                        <a:t>or</a:t>
                      </a:r>
                      <a:r>
                        <a:rPr lang="en-US" sz="1200" b="1" dirty="0">
                          <a:effectLst/>
                        </a:rPr>
                        <a:t> Ctrl+P</a:t>
                      </a:r>
                      <a:endParaRPr lang="en-US" sz="1200" b="0" dirty="0">
                        <a:effectLst/>
                      </a:endParaRPr>
                    </a:p>
                  </a:txBody>
                  <a:tcPr marL="47625" marR="47625" marT="47625" marB="47625" anchor="ctr"/>
                </a:tc>
                <a:tc>
                  <a:txBody>
                    <a:bodyPr/>
                    <a:lstStyle/>
                    <a:p>
                      <a:pPr fontAlgn="ctr"/>
                      <a:r>
                        <a:rPr lang="en-US" sz="1200" b="0" dirty="0">
                          <a:effectLst/>
                        </a:rPr>
                        <a:t>Recalls the commands in the history buffer, beginning with the most recent commands.</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1976481352"/>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447037" y="852663"/>
            <a:ext cx="4043687" cy="1310400"/>
          </a:xfrm>
        </p:spPr>
        <p:txBody>
          <a:bodyPr/>
          <a:lstStyle/>
          <a:p>
            <a:pPr>
              <a:buFont typeface="Arial" panose="020B0604020202020204" pitchFamily="34" charset="0"/>
              <a:buChar char="•"/>
            </a:pPr>
            <a:r>
              <a:rPr lang="en-US" sz="1400" dirty="0"/>
              <a:t>When a command output produces more text than can be displayed in a terminal window, the IOS will display a </a:t>
            </a:r>
            <a:r>
              <a:rPr lang="en-US" sz="1400" b="1" dirty="0"/>
              <a:t>“--More--”</a:t>
            </a:r>
            <a:r>
              <a:rPr lang="en-US" sz="1400" dirty="0"/>
              <a:t> prompt. The table below describes the keystrokes that can be used when this prompt is displayed.</a:t>
            </a:r>
            <a:endParaRPr lang="en-US" altLang="ja-JP" sz="1400" dirty="0"/>
          </a:p>
        </p:txBody>
      </p:sp>
      <p:sp>
        <p:nvSpPr>
          <p:cNvPr id="7" name="Rectangle 6">
            <a:extLst>
              <a:ext uri="{FF2B5EF4-FFF2-40B4-BE49-F238E27FC236}">
                <a16:creationId xmlns:a16="http://schemas.microsoft.com/office/drawing/2014/main" id="{28725177-1828-664C-8118-894B1B2910DA}"/>
              </a:ext>
            </a:extLst>
          </p:cNvPr>
          <p:cNvSpPr txBox="1">
            <a:spLocks noChangeArrowheads="1"/>
          </p:cNvSpPr>
          <p:nvPr/>
        </p:nvSpPr>
        <p:spPr bwMode="auto">
          <a:xfrm>
            <a:off x="4937762" y="1092891"/>
            <a:ext cx="3759201"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400" dirty="0"/>
              <a:t>The table below lists commands that can be used to exit out of an operation.</a:t>
            </a:r>
            <a:endParaRPr lang="en-US" altLang="ja-JP" sz="1400" dirty="0"/>
          </a:p>
        </p:txBody>
      </p:sp>
      <p:sp>
        <p:nvSpPr>
          <p:cNvPr id="6" name="TextBox 5">
            <a:extLst>
              <a:ext uri="{FF2B5EF4-FFF2-40B4-BE49-F238E27FC236}">
                <a16:creationId xmlns:a16="http://schemas.microsoft.com/office/drawing/2014/main" id="{83AB480E-7A6D-8D47-84A2-2A0D70DBA569}"/>
              </a:ext>
            </a:extLst>
          </p:cNvPr>
          <p:cNvSpPr txBox="1"/>
          <p:nvPr/>
        </p:nvSpPr>
        <p:spPr>
          <a:xfrm>
            <a:off x="1670858" y="4180010"/>
            <a:ext cx="6657804" cy="323165"/>
          </a:xfrm>
          <a:prstGeom prst="rect">
            <a:avLst/>
          </a:prstGeom>
          <a:noFill/>
        </p:spPr>
        <p:txBody>
          <a:bodyPr wrap="square" rtlCol="0">
            <a:spAutoFit/>
          </a:bodyPr>
          <a:lstStyle/>
          <a:p>
            <a:r>
              <a:rPr lang="en-US" sz="1500" dirty="0">
                <a:solidFill>
                  <a:srgbClr val="000000"/>
                </a:solidFill>
              </a:rPr>
              <a:t>Note: To see more hot keys and shortcuts refer to 2.3.5.</a:t>
            </a:r>
          </a:p>
        </p:txBody>
      </p:sp>
      <p:graphicFrame>
        <p:nvGraphicFramePr>
          <p:cNvPr id="9" name="Table 8">
            <a:extLst>
              <a:ext uri="{FF2B5EF4-FFF2-40B4-BE49-F238E27FC236}">
                <a16:creationId xmlns:a16="http://schemas.microsoft.com/office/drawing/2014/main" id="{1CE2A07B-4FCF-B84B-9C9F-0212AB07029F}"/>
              </a:ext>
            </a:extLst>
          </p:cNvPr>
          <p:cNvGraphicFramePr>
            <a:graphicFrameLocks noGrp="1"/>
          </p:cNvGraphicFramePr>
          <p:nvPr/>
        </p:nvGraphicFramePr>
        <p:xfrm>
          <a:off x="4571998" y="2163063"/>
          <a:ext cx="4490728" cy="1901104"/>
        </p:xfrm>
        <a:graphic>
          <a:graphicData uri="http://schemas.openxmlformats.org/drawingml/2006/table">
            <a:tbl>
              <a:tblPr firstRow="1" bandRow="1">
                <a:tableStyleId>{5C22544A-7EE6-4342-B048-85BDC9FD1C3A}</a:tableStyleId>
              </a:tblPr>
              <a:tblGrid>
                <a:gridCol w="1319136">
                  <a:extLst>
                    <a:ext uri="{9D8B030D-6E8A-4147-A177-3AD203B41FA5}">
                      <a16:colId xmlns:a16="http://schemas.microsoft.com/office/drawing/2014/main" val="1180500583"/>
                    </a:ext>
                  </a:extLst>
                </a:gridCol>
                <a:gridCol w="3171592">
                  <a:extLst>
                    <a:ext uri="{9D8B030D-6E8A-4147-A177-3AD203B41FA5}">
                      <a16:colId xmlns:a16="http://schemas.microsoft.com/office/drawing/2014/main" val="2741835617"/>
                    </a:ext>
                  </a:extLst>
                </a:gridCol>
              </a:tblGrid>
              <a:tr h="227045">
                <a:tc>
                  <a:txBody>
                    <a:bodyPr/>
                    <a:lstStyle/>
                    <a:p>
                      <a:r>
                        <a:rPr lang="en-US" sz="1200" dirty="0"/>
                        <a:t>Keystroke</a:t>
                      </a:r>
                    </a:p>
                  </a:txBody>
                  <a:tcPr/>
                </a:tc>
                <a:tc>
                  <a:txBody>
                    <a:bodyPr/>
                    <a:lstStyle/>
                    <a:p>
                      <a:r>
                        <a:rPr lang="en-US" sz="1200" dirty="0"/>
                        <a:t>Description</a:t>
                      </a:r>
                    </a:p>
                  </a:txBody>
                  <a:tcPr/>
                </a:tc>
                <a:extLst>
                  <a:ext uri="{0D108BD9-81ED-4DB2-BD59-A6C34878D82A}">
                    <a16:rowId xmlns:a16="http://schemas.microsoft.com/office/drawing/2014/main" val="3590626540"/>
                  </a:ext>
                </a:extLst>
              </a:tr>
              <a:tr h="502075">
                <a:tc>
                  <a:txBody>
                    <a:bodyPr/>
                    <a:lstStyle/>
                    <a:p>
                      <a:pPr fontAlgn="ctr"/>
                      <a:r>
                        <a:rPr lang="en-US" sz="1050" b="1">
                          <a:effectLst/>
                        </a:rPr>
                        <a:t>Ctrl-C</a:t>
                      </a:r>
                      <a:endParaRPr lang="en-US" sz="1050" b="0">
                        <a:effectLst/>
                      </a:endParaRPr>
                    </a:p>
                  </a:txBody>
                  <a:tcPr marL="47625" marR="47625" marT="47625" marB="47625" anchor="ctr"/>
                </a:tc>
                <a:tc>
                  <a:txBody>
                    <a:bodyPr/>
                    <a:lstStyle/>
                    <a:p>
                      <a:pPr fontAlgn="ctr"/>
                      <a:r>
                        <a:rPr lang="en-US" sz="1050" b="0" dirty="0">
                          <a:effectLst/>
                        </a:rPr>
                        <a:t>When in any configuration mode, ends the configuration mode and returns to privileged EXEC mode. </a:t>
                      </a:r>
                    </a:p>
                  </a:txBody>
                  <a:tcPr marL="47625" marR="47625" marT="47625" marB="47625" anchor="ctr"/>
                </a:tc>
                <a:extLst>
                  <a:ext uri="{0D108BD9-81ED-4DB2-BD59-A6C34878D82A}">
                    <a16:rowId xmlns:a16="http://schemas.microsoft.com/office/drawing/2014/main" val="3639080909"/>
                  </a:ext>
                </a:extLst>
              </a:tr>
              <a:tr h="476164">
                <a:tc>
                  <a:txBody>
                    <a:bodyPr/>
                    <a:lstStyle/>
                    <a:p>
                      <a:pPr fontAlgn="ctr"/>
                      <a:r>
                        <a:rPr lang="en-US" sz="1050" b="1" dirty="0">
                          <a:effectLst/>
                        </a:rPr>
                        <a:t>Ctrl-Z</a:t>
                      </a:r>
                      <a:endParaRPr lang="en-US" sz="1050" b="0" dirty="0">
                        <a:effectLst/>
                      </a:endParaRPr>
                    </a:p>
                  </a:txBody>
                  <a:tcPr marL="47625" marR="47625" marT="47625" marB="47625" anchor="ctr"/>
                </a:tc>
                <a:tc>
                  <a:txBody>
                    <a:bodyPr/>
                    <a:lstStyle/>
                    <a:p>
                      <a:pPr fontAlgn="ctr"/>
                      <a:r>
                        <a:rPr lang="en-US" sz="1050" b="0">
                          <a:effectLst/>
                        </a:rPr>
                        <a:t>When in any configuration mode, ends the configuration mode and returns to privileged EXEC mode.</a:t>
                      </a:r>
                    </a:p>
                  </a:txBody>
                  <a:tcPr marL="47625" marR="47625" marT="47625" marB="47625" anchor="ctr"/>
                </a:tc>
                <a:extLst>
                  <a:ext uri="{0D108BD9-81ED-4DB2-BD59-A6C34878D82A}">
                    <a16:rowId xmlns:a16="http://schemas.microsoft.com/office/drawing/2014/main" val="4082093158"/>
                  </a:ext>
                </a:extLst>
              </a:tr>
              <a:tr h="476164">
                <a:tc>
                  <a:txBody>
                    <a:bodyPr/>
                    <a:lstStyle/>
                    <a:p>
                      <a:pPr fontAlgn="ctr"/>
                      <a:r>
                        <a:rPr lang="en-US" sz="1050" b="1">
                          <a:effectLst/>
                        </a:rPr>
                        <a:t>Ctrl-Shift-6</a:t>
                      </a:r>
                      <a:endParaRPr lang="en-US" sz="1050" b="0">
                        <a:effectLst/>
                      </a:endParaRPr>
                    </a:p>
                  </a:txBody>
                  <a:tcPr marL="47625" marR="47625" marT="47625" marB="47625" anchor="ctr"/>
                </a:tc>
                <a:tc>
                  <a:txBody>
                    <a:bodyPr/>
                    <a:lstStyle/>
                    <a:p>
                      <a:pPr fontAlgn="ctr"/>
                      <a:r>
                        <a:rPr lang="en-US" sz="1050" b="0" dirty="0">
                          <a:effectLst/>
                        </a:rPr>
                        <a:t>All-purpose break sequence used to abort DNS lookups, traceroutes, pings, etc.</a:t>
                      </a:r>
                    </a:p>
                  </a:txBody>
                  <a:tcPr marL="47625" marR="47625" marT="47625" marB="47625" anchor="ctr"/>
                </a:tc>
                <a:extLst>
                  <a:ext uri="{0D108BD9-81ED-4DB2-BD59-A6C34878D82A}">
                    <a16:rowId xmlns:a16="http://schemas.microsoft.com/office/drawing/2014/main" val="2021840048"/>
                  </a:ext>
                </a:extLst>
              </a:tr>
            </a:tbl>
          </a:graphicData>
        </a:graphic>
      </p:graphicFrame>
      <p:graphicFrame>
        <p:nvGraphicFramePr>
          <p:cNvPr id="10" name="Table 9">
            <a:extLst>
              <a:ext uri="{FF2B5EF4-FFF2-40B4-BE49-F238E27FC236}">
                <a16:creationId xmlns:a16="http://schemas.microsoft.com/office/drawing/2014/main" id="{70169B05-C0C2-8F40-9CAB-6506A2AF69CF}"/>
              </a:ext>
            </a:extLst>
          </p:cNvPr>
          <p:cNvGraphicFramePr>
            <a:graphicFrameLocks noGrp="1"/>
          </p:cNvGraphicFramePr>
          <p:nvPr/>
        </p:nvGraphicFramePr>
        <p:xfrm>
          <a:off x="447037" y="2163063"/>
          <a:ext cx="3861462" cy="1901104"/>
        </p:xfrm>
        <a:graphic>
          <a:graphicData uri="http://schemas.openxmlformats.org/drawingml/2006/table">
            <a:tbl>
              <a:tblPr firstRow="1" bandRow="1">
                <a:tableStyleId>{5C22544A-7EE6-4342-B048-85BDC9FD1C3A}</a:tableStyleId>
              </a:tblPr>
              <a:tblGrid>
                <a:gridCol w="1470018">
                  <a:extLst>
                    <a:ext uri="{9D8B030D-6E8A-4147-A177-3AD203B41FA5}">
                      <a16:colId xmlns:a16="http://schemas.microsoft.com/office/drawing/2014/main" val="1180500583"/>
                    </a:ext>
                  </a:extLst>
                </a:gridCol>
                <a:gridCol w="2391444">
                  <a:extLst>
                    <a:ext uri="{9D8B030D-6E8A-4147-A177-3AD203B41FA5}">
                      <a16:colId xmlns:a16="http://schemas.microsoft.com/office/drawing/2014/main" val="2741835617"/>
                    </a:ext>
                  </a:extLst>
                </a:gridCol>
              </a:tblGrid>
              <a:tr h="301674">
                <a:tc>
                  <a:txBody>
                    <a:bodyPr/>
                    <a:lstStyle/>
                    <a:p>
                      <a:r>
                        <a:rPr lang="en-US" sz="1200" dirty="0"/>
                        <a:t>Keystroke</a:t>
                      </a:r>
                    </a:p>
                  </a:txBody>
                  <a:tcPr/>
                </a:tc>
                <a:tc>
                  <a:txBody>
                    <a:bodyPr/>
                    <a:lstStyle/>
                    <a:p>
                      <a:r>
                        <a:rPr lang="en-US" sz="1200" dirty="0"/>
                        <a:t>Description</a:t>
                      </a:r>
                    </a:p>
                  </a:txBody>
                  <a:tcPr/>
                </a:tc>
                <a:extLst>
                  <a:ext uri="{0D108BD9-81ED-4DB2-BD59-A6C34878D82A}">
                    <a16:rowId xmlns:a16="http://schemas.microsoft.com/office/drawing/2014/main" val="3590626540"/>
                  </a:ext>
                </a:extLst>
              </a:tr>
              <a:tr h="552140">
                <a:tc>
                  <a:txBody>
                    <a:bodyPr/>
                    <a:lstStyle/>
                    <a:p>
                      <a:pPr fontAlgn="ctr"/>
                      <a:r>
                        <a:rPr lang="en-US" sz="1050" b="1">
                          <a:effectLst/>
                        </a:rPr>
                        <a:t>Enter</a:t>
                      </a:r>
                      <a:r>
                        <a:rPr lang="en-US" sz="1050" b="0">
                          <a:effectLst/>
                        </a:rPr>
                        <a:t> Key</a:t>
                      </a:r>
                    </a:p>
                  </a:txBody>
                  <a:tcPr marL="47625" marR="47625" marT="47625" marB="47625" anchor="ctr"/>
                </a:tc>
                <a:tc>
                  <a:txBody>
                    <a:bodyPr/>
                    <a:lstStyle/>
                    <a:p>
                      <a:pPr fontAlgn="ctr"/>
                      <a:r>
                        <a:rPr lang="en-US" sz="1050" b="0" dirty="0">
                          <a:effectLst/>
                        </a:rPr>
                        <a:t>Displays the next line.</a:t>
                      </a:r>
                    </a:p>
                  </a:txBody>
                  <a:tcPr marL="47625" marR="47625" marT="47625" marB="47625" anchor="ctr"/>
                </a:tc>
                <a:extLst>
                  <a:ext uri="{0D108BD9-81ED-4DB2-BD59-A6C34878D82A}">
                    <a16:rowId xmlns:a16="http://schemas.microsoft.com/office/drawing/2014/main" val="3639080909"/>
                  </a:ext>
                </a:extLst>
              </a:tr>
              <a:tr h="523645">
                <a:tc>
                  <a:txBody>
                    <a:bodyPr/>
                    <a:lstStyle/>
                    <a:p>
                      <a:pPr fontAlgn="ctr"/>
                      <a:r>
                        <a:rPr lang="en-US" sz="1050" b="1" dirty="0">
                          <a:effectLst/>
                        </a:rPr>
                        <a:t>Space</a:t>
                      </a:r>
                      <a:r>
                        <a:rPr lang="en-US" sz="1050" b="0" dirty="0">
                          <a:effectLst/>
                        </a:rPr>
                        <a:t> Bar</a:t>
                      </a:r>
                    </a:p>
                  </a:txBody>
                  <a:tcPr marL="47625" marR="47625" marT="47625" marB="47625" anchor="ctr"/>
                </a:tc>
                <a:tc>
                  <a:txBody>
                    <a:bodyPr/>
                    <a:lstStyle/>
                    <a:p>
                      <a:pPr fontAlgn="ctr"/>
                      <a:r>
                        <a:rPr lang="en-US" sz="1050" b="0">
                          <a:effectLst/>
                        </a:rPr>
                        <a:t>Displays the next screen.</a:t>
                      </a:r>
                    </a:p>
                  </a:txBody>
                  <a:tcPr marL="47625" marR="47625" marT="47625" marB="47625" anchor="ctr"/>
                </a:tc>
                <a:extLst>
                  <a:ext uri="{0D108BD9-81ED-4DB2-BD59-A6C34878D82A}">
                    <a16:rowId xmlns:a16="http://schemas.microsoft.com/office/drawing/2014/main" val="4082093158"/>
                  </a:ext>
                </a:extLst>
              </a:tr>
              <a:tr h="523645">
                <a:tc>
                  <a:txBody>
                    <a:bodyPr/>
                    <a:lstStyle/>
                    <a:p>
                      <a:pPr fontAlgn="ctr"/>
                      <a:r>
                        <a:rPr lang="en-US" sz="1050" b="0" dirty="0">
                          <a:effectLst/>
                        </a:rPr>
                        <a:t>Any other key</a:t>
                      </a:r>
                    </a:p>
                  </a:txBody>
                  <a:tcPr marL="47625" marR="47625" marT="47625" marB="47625" anchor="ctr"/>
                </a:tc>
                <a:tc>
                  <a:txBody>
                    <a:bodyPr/>
                    <a:lstStyle/>
                    <a:p>
                      <a:pPr fontAlgn="ctr"/>
                      <a:r>
                        <a:rPr lang="en-US" sz="1050" b="0" dirty="0">
                          <a:effectLst/>
                        </a:rPr>
                        <a:t>Ends the display string, returning to privileged EXEC mode.</a:t>
                      </a:r>
                    </a:p>
                  </a:txBody>
                  <a:tcPr marL="47625" marR="47625" marT="47625" marB="47625" anchor="ctr"/>
                </a:tc>
                <a:extLst>
                  <a:ext uri="{0D108BD9-81ED-4DB2-BD59-A6C34878D82A}">
                    <a16:rowId xmlns:a16="http://schemas.microsoft.com/office/drawing/2014/main" val="2021840048"/>
                  </a:ext>
                </a:extLst>
              </a:tr>
            </a:tbl>
          </a:graphicData>
        </a:graphic>
      </p:graphicFrame>
    </p:spTree>
    <p:custDataLst>
      <p:tags r:id="rId1"/>
    </p:custDataLst>
    <p:extLst>
      <p:ext uri="{BB962C8B-B14F-4D97-AF65-F5344CB8AC3E}">
        <p14:creationId xmlns:p14="http://schemas.microsoft.com/office/powerpoint/2010/main" val="1284200989"/>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r>
              <a:rPr lang="en-US" dirty="0">
                <a:solidFill>
                  <a:schemeClr val="accent5">
                    <a:lumMod val="40000"/>
                    <a:lumOff val="60000"/>
                  </a:schemeClr>
                </a:solidFill>
              </a:rPr>
              <a:t>2.4 Basic Device Configuration</a:t>
            </a:r>
          </a:p>
        </p:txBody>
      </p:sp>
    </p:spTree>
    <p:custDataLst>
      <p:tags r:id="rId1"/>
    </p:custDataLst>
    <p:extLst>
      <p:ext uri="{BB962C8B-B14F-4D97-AF65-F5344CB8AC3E}">
        <p14:creationId xmlns:p14="http://schemas.microsoft.com/office/powerpoint/2010/main" val="3882446541"/>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Device Names</a:t>
            </a:r>
          </a:p>
        </p:txBody>
      </p:sp>
      <p:sp>
        <p:nvSpPr>
          <p:cNvPr id="4" name="Content Placeholder 3"/>
          <p:cNvSpPr>
            <a:spLocks noGrp="1"/>
          </p:cNvSpPr>
          <p:nvPr>
            <p:ph idx="1"/>
          </p:nvPr>
        </p:nvSpPr>
        <p:spPr>
          <a:xfrm>
            <a:off x="277839" y="855701"/>
            <a:ext cx="5920163" cy="1102977"/>
          </a:xfrm>
        </p:spPr>
        <p:txBody>
          <a:bodyPr/>
          <a:lstStyle/>
          <a:p>
            <a:pPr>
              <a:lnSpc>
                <a:spcPct val="85000"/>
              </a:lnSpc>
              <a:spcBef>
                <a:spcPct val="30000"/>
              </a:spcBef>
              <a:buFont typeface="Arial" panose="020B0604020202020204" pitchFamily="34" charset="0"/>
              <a:buChar char="•"/>
            </a:pPr>
            <a:r>
              <a:rPr lang="en-US" sz="1600" dirty="0"/>
              <a:t>The first configuration command on any device should be to give it a unique hostname. </a:t>
            </a:r>
          </a:p>
          <a:p>
            <a:pPr>
              <a:buFont typeface="Arial" panose="020B0604020202020204" pitchFamily="34" charset="0"/>
              <a:buChar char="•"/>
            </a:pPr>
            <a:r>
              <a:rPr lang="en-US" sz="1600" dirty="0"/>
              <a:t>By default, all devices are assigned a factory default name. For example, a Cisco IOS switch is "Switch.”</a:t>
            </a:r>
          </a:p>
          <a:p>
            <a:endParaRPr lang="en-US" dirty="0"/>
          </a:p>
          <a:p>
            <a:endParaRPr lang="en-US" dirty="0"/>
          </a:p>
        </p:txBody>
      </p:sp>
      <p:sp>
        <p:nvSpPr>
          <p:cNvPr id="10" name="Content Placeholder 3">
            <a:extLst>
              <a:ext uri="{FF2B5EF4-FFF2-40B4-BE49-F238E27FC236}">
                <a16:creationId xmlns:a16="http://schemas.microsoft.com/office/drawing/2014/main" id="{46431B1F-CF88-7348-B7DE-E17404CC367A}"/>
              </a:ext>
            </a:extLst>
          </p:cNvPr>
          <p:cNvSpPr txBox="1">
            <a:spLocks/>
          </p:cNvSpPr>
          <p:nvPr/>
        </p:nvSpPr>
        <p:spPr bwMode="auto">
          <a:xfrm>
            <a:off x="277838" y="2106592"/>
            <a:ext cx="4202721" cy="225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Guideline for naming devices:</a:t>
            </a:r>
          </a:p>
          <a:p>
            <a:pPr lvl="2">
              <a:buFont typeface="Arial" panose="020B0604020202020204" pitchFamily="34" charset="0"/>
              <a:buChar char="•"/>
            </a:pPr>
            <a:r>
              <a:rPr lang="en-US" sz="1600" dirty="0"/>
              <a:t>Start with a letter</a:t>
            </a:r>
          </a:p>
          <a:p>
            <a:pPr lvl="2">
              <a:buFont typeface="Arial" panose="020B0604020202020204" pitchFamily="34" charset="0"/>
              <a:buChar char="•"/>
            </a:pPr>
            <a:r>
              <a:rPr lang="en-US" sz="1600" dirty="0"/>
              <a:t>Contain no spaces</a:t>
            </a:r>
          </a:p>
          <a:p>
            <a:pPr lvl="2">
              <a:buFont typeface="Arial" panose="020B0604020202020204" pitchFamily="34" charset="0"/>
              <a:buChar char="•"/>
            </a:pPr>
            <a:r>
              <a:rPr lang="en-US" sz="1600" dirty="0"/>
              <a:t>End with a letter or digit</a:t>
            </a:r>
          </a:p>
          <a:p>
            <a:pPr lvl="2">
              <a:buFont typeface="Arial" panose="020B0604020202020204" pitchFamily="34" charset="0"/>
              <a:buChar char="•"/>
            </a:pPr>
            <a:r>
              <a:rPr lang="en-US" sz="1600" dirty="0"/>
              <a:t>Use only letters, digits, and dashes</a:t>
            </a:r>
          </a:p>
          <a:p>
            <a:pPr lvl="2">
              <a:buFont typeface="Arial" panose="020B0604020202020204" pitchFamily="34" charset="0"/>
              <a:buChar char="•"/>
            </a:pPr>
            <a:r>
              <a:rPr lang="en-US" sz="1600" dirty="0"/>
              <a:t>Be less than 64 characters in length</a:t>
            </a:r>
          </a:p>
          <a:p>
            <a:endParaRPr lang="en-US" dirty="0"/>
          </a:p>
          <a:p>
            <a:endParaRPr lang="en-US" dirty="0"/>
          </a:p>
        </p:txBody>
      </p:sp>
      <p:sp>
        <p:nvSpPr>
          <p:cNvPr id="3" name="TextBox 2">
            <a:extLst>
              <a:ext uri="{FF2B5EF4-FFF2-40B4-BE49-F238E27FC236}">
                <a16:creationId xmlns:a16="http://schemas.microsoft.com/office/drawing/2014/main" id="{790CDB78-5B44-2540-9744-45DBDB654D0E}"/>
              </a:ext>
            </a:extLst>
          </p:cNvPr>
          <p:cNvSpPr txBox="1"/>
          <p:nvPr/>
        </p:nvSpPr>
        <p:spPr>
          <a:xfrm>
            <a:off x="5068861" y="3310870"/>
            <a:ext cx="3613440" cy="784830"/>
          </a:xfrm>
          <a:prstGeom prst="rect">
            <a:avLst/>
          </a:prstGeom>
          <a:noFill/>
        </p:spPr>
        <p:txBody>
          <a:bodyPr wrap="square" rtlCol="0">
            <a:spAutoFit/>
          </a:bodyPr>
          <a:lstStyle/>
          <a:p>
            <a:r>
              <a:rPr lang="en-US" sz="1500" b="1" dirty="0">
                <a:solidFill>
                  <a:srgbClr val="000000"/>
                </a:solidFill>
              </a:rPr>
              <a:t>Note</a:t>
            </a:r>
            <a:r>
              <a:rPr lang="en-US" sz="1500" dirty="0">
                <a:solidFill>
                  <a:srgbClr val="000000"/>
                </a:solidFill>
              </a:rPr>
              <a:t>: To return the switch to the default prompt, use the </a:t>
            </a:r>
            <a:r>
              <a:rPr lang="en-US" sz="1500" b="1" dirty="0">
                <a:solidFill>
                  <a:srgbClr val="000000"/>
                </a:solidFill>
              </a:rPr>
              <a:t>no hostname</a:t>
            </a:r>
            <a:r>
              <a:rPr lang="en-US" sz="1500" dirty="0">
                <a:solidFill>
                  <a:srgbClr val="000000"/>
                </a:solidFill>
              </a:rPr>
              <a:t> global config command.</a:t>
            </a:r>
          </a:p>
        </p:txBody>
      </p:sp>
      <p:pic>
        <p:nvPicPr>
          <p:cNvPr id="2" name="Picture 1">
            <a:extLst>
              <a:ext uri="{FF2B5EF4-FFF2-40B4-BE49-F238E27FC236}">
                <a16:creationId xmlns:a16="http://schemas.microsoft.com/office/drawing/2014/main" id="{90C4244C-923F-EB45-BEF5-9FC7D9C28DD6}"/>
              </a:ext>
            </a:extLst>
          </p:cNvPr>
          <p:cNvPicPr>
            <a:picLocks noChangeAspect="1"/>
          </p:cNvPicPr>
          <p:nvPr/>
        </p:nvPicPr>
        <p:blipFill>
          <a:blip r:embed="rId4"/>
          <a:stretch>
            <a:fillRect/>
          </a:stretch>
        </p:blipFill>
        <p:spPr>
          <a:xfrm>
            <a:off x="5099340" y="2342912"/>
            <a:ext cx="3797300" cy="622300"/>
          </a:xfrm>
          <a:prstGeom prst="rect">
            <a:avLst/>
          </a:prstGeom>
        </p:spPr>
      </p:pic>
    </p:spTree>
    <p:custDataLst>
      <p:tags r:id="rId1"/>
    </p:custDataLst>
    <p:extLst>
      <p:ext uri="{BB962C8B-B14F-4D97-AF65-F5344CB8AC3E}">
        <p14:creationId xmlns:p14="http://schemas.microsoft.com/office/powerpoint/2010/main" val="1246715830"/>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Password Guidelines</a:t>
            </a:r>
          </a:p>
        </p:txBody>
      </p:sp>
      <p:sp>
        <p:nvSpPr>
          <p:cNvPr id="4" name="Content Placeholder 3"/>
          <p:cNvSpPr>
            <a:spLocks noGrp="1"/>
          </p:cNvSpPr>
          <p:nvPr>
            <p:ph idx="1"/>
          </p:nvPr>
        </p:nvSpPr>
        <p:spPr>
          <a:xfrm>
            <a:off x="145357" y="938988"/>
            <a:ext cx="8602403" cy="1015663"/>
          </a:xfrm>
        </p:spPr>
        <p:txBody>
          <a:bodyPr/>
          <a:lstStyle/>
          <a:p>
            <a:pPr>
              <a:lnSpc>
                <a:spcPct val="85000"/>
              </a:lnSpc>
              <a:spcBef>
                <a:spcPct val="30000"/>
              </a:spcBef>
              <a:buFont typeface="Arial" panose="020B0604020202020204" pitchFamily="34" charset="0"/>
              <a:buChar char="•"/>
            </a:pPr>
            <a:r>
              <a:rPr lang="en-US" sz="1600" dirty="0"/>
              <a:t>The use of weak or easily guessed passwords are a security concern.</a:t>
            </a:r>
          </a:p>
          <a:p>
            <a:pPr>
              <a:lnSpc>
                <a:spcPct val="85000"/>
              </a:lnSpc>
              <a:spcBef>
                <a:spcPct val="30000"/>
              </a:spcBef>
              <a:buFont typeface="Arial" panose="020B0604020202020204" pitchFamily="34" charset="0"/>
              <a:buChar char="•"/>
            </a:pPr>
            <a:r>
              <a:rPr lang="en-US" sz="1600" dirty="0"/>
              <a:t>All networking devices should limit administrative access by securing privileged EXEC, user EXEC, and remote Telnet access with passwords. In addition, all passwords should be encrypted and legal notifications provided.</a:t>
            </a:r>
          </a:p>
        </p:txBody>
      </p:sp>
      <p:sp>
        <p:nvSpPr>
          <p:cNvPr id="5" name="Content Placeholder 3">
            <a:extLst>
              <a:ext uri="{FF2B5EF4-FFF2-40B4-BE49-F238E27FC236}">
                <a16:creationId xmlns:a16="http://schemas.microsoft.com/office/drawing/2014/main" id="{90CEA0DA-9080-6645-9105-927BD0003465}"/>
              </a:ext>
            </a:extLst>
          </p:cNvPr>
          <p:cNvSpPr txBox="1">
            <a:spLocks/>
          </p:cNvSpPr>
          <p:nvPr/>
        </p:nvSpPr>
        <p:spPr bwMode="auto">
          <a:xfrm>
            <a:off x="236797" y="2099935"/>
            <a:ext cx="4933719" cy="264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Password Guidelines: </a:t>
            </a:r>
          </a:p>
          <a:p>
            <a:pPr lvl="2">
              <a:buFont typeface="Arial" panose="020B0604020202020204" pitchFamily="34" charset="0"/>
              <a:buChar char="•"/>
            </a:pPr>
            <a:r>
              <a:rPr lang="en-US" sz="1600" dirty="0"/>
              <a:t>Use passwords that are more than eight characters in length.</a:t>
            </a:r>
          </a:p>
          <a:p>
            <a:pPr lvl="2">
              <a:buFont typeface="Arial" panose="020B0604020202020204" pitchFamily="34" charset="0"/>
              <a:buChar char="•"/>
            </a:pPr>
            <a:r>
              <a:rPr lang="en-US" sz="1600" dirty="0"/>
              <a:t>Use a combination of upper and lowercase letters, numbers, special characters, and/or numeric sequences.</a:t>
            </a:r>
          </a:p>
          <a:p>
            <a:pPr lvl="2">
              <a:buFont typeface="Arial" panose="020B0604020202020204" pitchFamily="34" charset="0"/>
              <a:buChar char="•"/>
            </a:pPr>
            <a:r>
              <a:rPr lang="en-US" sz="1600" dirty="0"/>
              <a:t>Avoid using the same password for all devices.</a:t>
            </a:r>
          </a:p>
          <a:p>
            <a:pPr lvl="2">
              <a:buFont typeface="Arial" panose="020B0604020202020204" pitchFamily="34" charset="0"/>
              <a:buChar char="•"/>
            </a:pPr>
            <a:r>
              <a:rPr lang="en-US" sz="1600" dirty="0"/>
              <a:t>Do not use common words because they are easily guessed.</a:t>
            </a:r>
          </a:p>
        </p:txBody>
      </p:sp>
      <p:sp>
        <p:nvSpPr>
          <p:cNvPr id="2" name="Rectangle 1">
            <a:extLst>
              <a:ext uri="{FF2B5EF4-FFF2-40B4-BE49-F238E27FC236}">
                <a16:creationId xmlns:a16="http://schemas.microsoft.com/office/drawing/2014/main" id="{29318200-AE19-D542-A5B9-DE4D452C1D12}"/>
              </a:ext>
            </a:extLst>
          </p:cNvPr>
          <p:cNvSpPr/>
          <p:nvPr/>
        </p:nvSpPr>
        <p:spPr>
          <a:xfrm>
            <a:off x="5098473" y="3508289"/>
            <a:ext cx="4045527" cy="954107"/>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Most of the labs in this course use simple passwords such as </a:t>
            </a:r>
            <a:r>
              <a:rPr lang="en-US" sz="1400" b="1" dirty="0">
                <a:solidFill>
                  <a:srgbClr val="000000"/>
                </a:solidFill>
                <a:latin typeface="CiscoSans"/>
              </a:rPr>
              <a:t>cisco</a:t>
            </a:r>
            <a:r>
              <a:rPr lang="en-US" sz="1400" dirty="0">
                <a:solidFill>
                  <a:srgbClr val="000000"/>
                </a:solidFill>
                <a:latin typeface="CiscoSans"/>
              </a:rPr>
              <a:t> or </a:t>
            </a:r>
            <a:r>
              <a:rPr lang="en-US" sz="1400" b="1" dirty="0">
                <a:solidFill>
                  <a:srgbClr val="000000"/>
                </a:solidFill>
                <a:latin typeface="CiscoSans"/>
              </a:rPr>
              <a:t>class</a:t>
            </a:r>
            <a:r>
              <a:rPr lang="en-US" sz="1400" dirty="0">
                <a:solidFill>
                  <a:srgbClr val="000000"/>
                </a:solidFill>
                <a:latin typeface="CiscoSans"/>
              </a:rPr>
              <a:t>. These passwords are considered weak and easily guessable and should be avoided in production environments.</a:t>
            </a:r>
            <a:endParaRPr lang="en-US" sz="1400" dirty="0">
              <a:solidFill>
                <a:srgbClr val="000000"/>
              </a:solidFill>
            </a:endParaRPr>
          </a:p>
        </p:txBody>
      </p:sp>
      <p:pic>
        <p:nvPicPr>
          <p:cNvPr id="3074" name="Picture 2">
            <a:extLst>
              <a:ext uri="{FF2B5EF4-FFF2-40B4-BE49-F238E27FC236}">
                <a16:creationId xmlns:a16="http://schemas.microsoft.com/office/drawing/2014/main" id="{04F98093-7DB0-3D42-9A83-D2B6958B9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760" y="204567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5438785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1.4 Common Types of Networks</a:t>
            </a:r>
          </a:p>
        </p:txBody>
      </p:sp>
    </p:spTree>
    <p:custDataLst>
      <p:tags r:id="rId1"/>
    </p:custDataLst>
    <p:extLst>
      <p:ext uri="{BB962C8B-B14F-4D97-AF65-F5344CB8AC3E}">
        <p14:creationId xmlns:p14="http://schemas.microsoft.com/office/powerpoint/2010/main" val="174977282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Configure Passwords</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dirty="0"/>
              <a:t>Securing user EXEC mode access:</a:t>
            </a:r>
          </a:p>
          <a:p>
            <a:pPr lvl="2">
              <a:lnSpc>
                <a:spcPct val="85000"/>
              </a:lnSpc>
              <a:spcBef>
                <a:spcPct val="30000"/>
              </a:spcBef>
            </a:pPr>
            <a:r>
              <a:rPr lang="en-US" sz="1400" dirty="0"/>
              <a:t>First enter line console configuration mode using the </a:t>
            </a:r>
            <a:r>
              <a:rPr lang="en-US" sz="1400" b="1" dirty="0"/>
              <a:t>line console 0 </a:t>
            </a:r>
            <a:r>
              <a:rPr lang="en-US" sz="1400" dirty="0"/>
              <a:t>command in global configuration mode.</a:t>
            </a:r>
          </a:p>
          <a:p>
            <a:pPr lvl="2">
              <a:lnSpc>
                <a:spcPct val="85000"/>
              </a:lnSpc>
              <a:spcBef>
                <a:spcPct val="30000"/>
              </a:spcBef>
            </a:pPr>
            <a:r>
              <a:rPr lang="en-US" sz="1400" dirty="0"/>
              <a:t>Next, specify the user EXEC mode password using the </a:t>
            </a:r>
            <a:r>
              <a:rPr lang="en-US" sz="1400" b="1" dirty="0"/>
              <a:t>password</a:t>
            </a:r>
            <a:r>
              <a:rPr lang="en-US" sz="1400" dirty="0"/>
              <a:t> </a:t>
            </a:r>
            <a:r>
              <a:rPr lang="en-US" sz="1400" i="1" dirty="0"/>
              <a:t>password</a:t>
            </a:r>
            <a:r>
              <a:rPr lang="en-US" sz="1400" dirty="0"/>
              <a:t> command. </a:t>
            </a:r>
          </a:p>
          <a:p>
            <a:pPr lvl="2">
              <a:lnSpc>
                <a:spcPct val="85000"/>
              </a:lnSpc>
              <a:spcBef>
                <a:spcPct val="30000"/>
              </a:spcBef>
            </a:pPr>
            <a:r>
              <a:rPr lang="en-US" sz="1400" dirty="0"/>
              <a:t>Finally, enable user EXEC access using the </a:t>
            </a:r>
            <a:r>
              <a:rPr lang="en-US" sz="1400" b="1" dirty="0"/>
              <a:t>login</a:t>
            </a:r>
            <a:r>
              <a:rPr lang="en-US" sz="1400" dirty="0"/>
              <a:t> command.</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145356" y="2944203"/>
            <a:ext cx="4426644" cy="107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85000"/>
              </a:lnSpc>
              <a:spcBef>
                <a:spcPct val="30000"/>
              </a:spcBef>
              <a:buNone/>
            </a:pPr>
            <a:r>
              <a:rPr lang="en-US" sz="1600" dirty="0"/>
              <a:t>Securing privileged EXEC mode access:</a:t>
            </a:r>
          </a:p>
          <a:p>
            <a:pPr lvl="2">
              <a:lnSpc>
                <a:spcPct val="85000"/>
              </a:lnSpc>
              <a:spcBef>
                <a:spcPct val="30000"/>
              </a:spcBef>
            </a:pPr>
            <a:r>
              <a:rPr lang="en-US" sz="1300" dirty="0"/>
              <a:t> First enter global configuration mode.</a:t>
            </a:r>
          </a:p>
          <a:p>
            <a:pPr lvl="2">
              <a:lnSpc>
                <a:spcPct val="85000"/>
              </a:lnSpc>
              <a:spcBef>
                <a:spcPct val="30000"/>
              </a:spcBef>
            </a:pPr>
            <a:r>
              <a:rPr lang="en-US" sz="1300" dirty="0"/>
              <a:t> Next, use the </a:t>
            </a:r>
            <a:r>
              <a:rPr lang="en-US" sz="1300" b="1" dirty="0"/>
              <a:t>enable secret</a:t>
            </a:r>
            <a:r>
              <a:rPr lang="en-US" sz="1300" dirty="0"/>
              <a:t> </a:t>
            </a:r>
            <a:r>
              <a:rPr lang="en-US" sz="1300" i="1" dirty="0"/>
              <a:t>password</a:t>
            </a:r>
            <a:r>
              <a:rPr lang="en-US" sz="1300" dirty="0"/>
              <a:t> command. </a:t>
            </a:r>
          </a:p>
        </p:txBody>
      </p:sp>
      <p:pic>
        <p:nvPicPr>
          <p:cNvPr id="2" name="Picture 1">
            <a:extLst>
              <a:ext uri="{FF2B5EF4-FFF2-40B4-BE49-F238E27FC236}">
                <a16:creationId xmlns:a16="http://schemas.microsoft.com/office/drawing/2014/main" id="{2C2E8DCB-ADC8-5149-96DE-4E8790F2EE17}"/>
              </a:ext>
            </a:extLst>
          </p:cNvPr>
          <p:cNvPicPr>
            <a:picLocks noChangeAspect="1"/>
          </p:cNvPicPr>
          <p:nvPr/>
        </p:nvPicPr>
        <p:blipFill>
          <a:blip r:embed="rId4"/>
          <a:stretch>
            <a:fillRect/>
          </a:stretch>
        </p:blipFill>
        <p:spPr>
          <a:xfrm>
            <a:off x="4724403" y="1233398"/>
            <a:ext cx="3937000" cy="1104900"/>
          </a:xfrm>
          <a:prstGeom prst="rect">
            <a:avLst/>
          </a:prstGeom>
        </p:spPr>
      </p:pic>
      <p:pic>
        <p:nvPicPr>
          <p:cNvPr id="3" name="Picture 2">
            <a:extLst>
              <a:ext uri="{FF2B5EF4-FFF2-40B4-BE49-F238E27FC236}">
                <a16:creationId xmlns:a16="http://schemas.microsoft.com/office/drawing/2014/main" id="{4B820BD9-091B-B44F-B1C1-A553064ED1C3}"/>
              </a:ext>
            </a:extLst>
          </p:cNvPr>
          <p:cNvPicPr>
            <a:picLocks noChangeAspect="1"/>
          </p:cNvPicPr>
          <p:nvPr/>
        </p:nvPicPr>
        <p:blipFill>
          <a:blip r:embed="rId5"/>
          <a:stretch>
            <a:fillRect/>
          </a:stretch>
        </p:blipFill>
        <p:spPr>
          <a:xfrm>
            <a:off x="4724403" y="2944203"/>
            <a:ext cx="3937000" cy="762000"/>
          </a:xfrm>
          <a:prstGeom prst="rect">
            <a:avLst/>
          </a:prstGeom>
        </p:spPr>
      </p:pic>
    </p:spTree>
    <p:custDataLst>
      <p:tags r:id="rId1"/>
    </p:custDataLst>
    <p:extLst>
      <p:ext uri="{BB962C8B-B14F-4D97-AF65-F5344CB8AC3E}">
        <p14:creationId xmlns:p14="http://schemas.microsoft.com/office/powerpoint/2010/main" val="1828018046"/>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Configure Passwords (Cont.)</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sz="1600" dirty="0"/>
              <a:t>Securing VTY line access:</a:t>
            </a:r>
          </a:p>
          <a:p>
            <a:pPr lvl="2">
              <a:lnSpc>
                <a:spcPct val="85000"/>
              </a:lnSpc>
              <a:spcBef>
                <a:spcPct val="30000"/>
              </a:spcBef>
            </a:pPr>
            <a:r>
              <a:rPr lang="en-US" sz="1600" dirty="0"/>
              <a:t>First enter line VTY configuration mode using the </a:t>
            </a:r>
            <a:r>
              <a:rPr lang="en-US" sz="1600" b="1" dirty="0"/>
              <a:t>line </a:t>
            </a:r>
            <a:r>
              <a:rPr lang="en-US" sz="1600" b="1" dirty="0" err="1"/>
              <a:t>vty</a:t>
            </a:r>
            <a:r>
              <a:rPr lang="en-US" sz="1600" b="1" dirty="0"/>
              <a:t> 0 15 </a:t>
            </a:r>
            <a:r>
              <a:rPr lang="en-US" sz="1600" dirty="0"/>
              <a:t>command in global configuration mode.</a:t>
            </a:r>
          </a:p>
          <a:p>
            <a:pPr lvl="2">
              <a:lnSpc>
                <a:spcPct val="85000"/>
              </a:lnSpc>
              <a:spcBef>
                <a:spcPct val="30000"/>
              </a:spcBef>
            </a:pPr>
            <a:r>
              <a:rPr lang="en-US" sz="1600" dirty="0"/>
              <a:t>Next, specify the VTY password using the </a:t>
            </a:r>
            <a:r>
              <a:rPr lang="en-US" sz="1600" b="1" dirty="0"/>
              <a:t>password</a:t>
            </a:r>
            <a:r>
              <a:rPr lang="en-US" sz="1600" dirty="0"/>
              <a:t> </a:t>
            </a:r>
            <a:r>
              <a:rPr lang="en-US" sz="1600" i="1" dirty="0"/>
              <a:t>password</a:t>
            </a:r>
            <a:r>
              <a:rPr lang="en-US" sz="1600" dirty="0"/>
              <a:t> command. </a:t>
            </a:r>
          </a:p>
          <a:p>
            <a:pPr lvl="2">
              <a:lnSpc>
                <a:spcPct val="85000"/>
              </a:lnSpc>
              <a:spcBef>
                <a:spcPct val="30000"/>
              </a:spcBef>
            </a:pPr>
            <a:r>
              <a:rPr lang="en-US" sz="1600" dirty="0"/>
              <a:t>Finally, enable VTY access using the </a:t>
            </a:r>
            <a:r>
              <a:rPr lang="en-US" sz="1600" b="1" dirty="0"/>
              <a:t>login</a:t>
            </a:r>
            <a:r>
              <a:rPr lang="en-US" sz="1600" dirty="0"/>
              <a:t> command.</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615142" y="3505895"/>
            <a:ext cx="8242329" cy="86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sz="1600" dirty="0"/>
              <a:t>Note: VTY lines enable remote access using Telnet or SSH to the device. Many Cisco switches support up to 16 VTY lines that are numbered 0 to 15. </a:t>
            </a:r>
          </a:p>
        </p:txBody>
      </p:sp>
      <p:pic>
        <p:nvPicPr>
          <p:cNvPr id="6" name="Picture 5">
            <a:extLst>
              <a:ext uri="{FF2B5EF4-FFF2-40B4-BE49-F238E27FC236}">
                <a16:creationId xmlns:a16="http://schemas.microsoft.com/office/drawing/2014/main" id="{372E3DC5-E488-A24E-A130-E6D55646C6C9}"/>
              </a:ext>
            </a:extLst>
          </p:cNvPr>
          <p:cNvPicPr>
            <a:picLocks noChangeAspect="1"/>
          </p:cNvPicPr>
          <p:nvPr/>
        </p:nvPicPr>
        <p:blipFill>
          <a:blip r:embed="rId4"/>
          <a:stretch>
            <a:fillRect/>
          </a:stretch>
        </p:blipFill>
        <p:spPr>
          <a:xfrm>
            <a:off x="4798060" y="1325473"/>
            <a:ext cx="3937000" cy="1092200"/>
          </a:xfrm>
          <a:prstGeom prst="rect">
            <a:avLst/>
          </a:prstGeom>
        </p:spPr>
      </p:pic>
    </p:spTree>
    <p:custDataLst>
      <p:tags r:id="rId1"/>
    </p:custDataLst>
    <p:extLst>
      <p:ext uri="{BB962C8B-B14F-4D97-AF65-F5344CB8AC3E}">
        <p14:creationId xmlns:p14="http://schemas.microsoft.com/office/powerpoint/2010/main" val="1272628576"/>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Encrypt Passwords</a:t>
            </a:r>
          </a:p>
        </p:txBody>
      </p:sp>
      <p:sp>
        <p:nvSpPr>
          <p:cNvPr id="4" name="Content Placeholder 3"/>
          <p:cNvSpPr>
            <a:spLocks noGrp="1"/>
          </p:cNvSpPr>
          <p:nvPr>
            <p:ph idx="1"/>
          </p:nvPr>
        </p:nvSpPr>
        <p:spPr>
          <a:xfrm>
            <a:off x="145357" y="938988"/>
            <a:ext cx="4572000" cy="1286052"/>
          </a:xfrm>
        </p:spPr>
        <p:txBody>
          <a:bodyPr/>
          <a:lstStyle/>
          <a:p>
            <a:pPr>
              <a:lnSpc>
                <a:spcPct val="85000"/>
              </a:lnSpc>
              <a:spcBef>
                <a:spcPct val="30000"/>
              </a:spcBef>
            </a:pPr>
            <a:r>
              <a:rPr lang="en-US" dirty="0"/>
              <a:t>The startup-config and running-config files display most passwords in plaintext.</a:t>
            </a:r>
          </a:p>
          <a:p>
            <a:pPr>
              <a:lnSpc>
                <a:spcPct val="85000"/>
              </a:lnSpc>
              <a:spcBef>
                <a:spcPct val="30000"/>
              </a:spcBef>
            </a:pPr>
            <a:r>
              <a:rPr lang="en-US" dirty="0"/>
              <a:t>To encrypt all plaintext passwords, use the </a:t>
            </a:r>
            <a:r>
              <a:rPr lang="en-US" b="1" dirty="0"/>
              <a:t>service password-encryption</a:t>
            </a:r>
            <a:r>
              <a:rPr lang="en-US" dirty="0"/>
              <a:t> global config command.</a:t>
            </a:r>
          </a:p>
        </p:txBody>
      </p:sp>
      <p:pic>
        <p:nvPicPr>
          <p:cNvPr id="2" name="Picture 1">
            <a:extLst>
              <a:ext uri="{FF2B5EF4-FFF2-40B4-BE49-F238E27FC236}">
                <a16:creationId xmlns:a16="http://schemas.microsoft.com/office/drawing/2014/main" id="{CC666E54-D88F-184C-BDE9-F1AF6D4B45A7}"/>
              </a:ext>
            </a:extLst>
          </p:cNvPr>
          <p:cNvPicPr>
            <a:picLocks noChangeAspect="1"/>
          </p:cNvPicPr>
          <p:nvPr/>
        </p:nvPicPr>
        <p:blipFill>
          <a:blip r:embed="rId4"/>
          <a:stretch>
            <a:fillRect/>
          </a:stretch>
        </p:blipFill>
        <p:spPr>
          <a:xfrm>
            <a:off x="145357" y="2649220"/>
            <a:ext cx="4572000" cy="776378"/>
          </a:xfrm>
          <a:prstGeom prst="rect">
            <a:avLst/>
          </a:prstGeom>
        </p:spPr>
      </p:pic>
      <p:sp>
        <p:nvSpPr>
          <p:cNvPr id="6" name="Content Placeholder 3">
            <a:extLst>
              <a:ext uri="{FF2B5EF4-FFF2-40B4-BE49-F238E27FC236}">
                <a16:creationId xmlns:a16="http://schemas.microsoft.com/office/drawing/2014/main" id="{FE69F5FC-840B-2149-BCA9-4C8674310204}"/>
              </a:ext>
            </a:extLst>
          </p:cNvPr>
          <p:cNvSpPr txBox="1">
            <a:spLocks/>
          </p:cNvSpPr>
          <p:nvPr/>
        </p:nvSpPr>
        <p:spPr bwMode="auto">
          <a:xfrm>
            <a:off x="4815434" y="938988"/>
            <a:ext cx="4040563"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dirty="0"/>
              <a:t>Use the </a:t>
            </a:r>
            <a:r>
              <a:rPr lang="en-US" b="1" dirty="0"/>
              <a:t>show running-config </a:t>
            </a:r>
            <a:r>
              <a:rPr lang="en-US" dirty="0"/>
              <a:t>command to verify that the passwords on the device are now encrypted. </a:t>
            </a:r>
          </a:p>
        </p:txBody>
      </p:sp>
      <p:pic>
        <p:nvPicPr>
          <p:cNvPr id="3" name="Picture 2">
            <a:extLst>
              <a:ext uri="{FF2B5EF4-FFF2-40B4-BE49-F238E27FC236}">
                <a16:creationId xmlns:a16="http://schemas.microsoft.com/office/drawing/2014/main" id="{070F49EA-017E-5C47-97D3-D4F34278A9E4}"/>
              </a:ext>
            </a:extLst>
          </p:cNvPr>
          <p:cNvPicPr>
            <a:picLocks noChangeAspect="1"/>
          </p:cNvPicPr>
          <p:nvPr/>
        </p:nvPicPr>
        <p:blipFill>
          <a:blip r:embed="rId5"/>
          <a:stretch>
            <a:fillRect/>
          </a:stretch>
        </p:blipFill>
        <p:spPr>
          <a:xfrm>
            <a:off x="5235515" y="2031878"/>
            <a:ext cx="3200400" cy="2011062"/>
          </a:xfrm>
          <a:prstGeom prst="rect">
            <a:avLst/>
          </a:prstGeom>
        </p:spPr>
      </p:pic>
    </p:spTree>
    <p:custDataLst>
      <p:tags r:id="rId1"/>
    </p:custDataLst>
    <p:extLst>
      <p:ext uri="{BB962C8B-B14F-4D97-AF65-F5344CB8AC3E}">
        <p14:creationId xmlns:p14="http://schemas.microsoft.com/office/powerpoint/2010/main" val="436170610"/>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Banner Messages</a:t>
            </a:r>
          </a:p>
        </p:txBody>
      </p:sp>
      <p:sp>
        <p:nvSpPr>
          <p:cNvPr id="4" name="Content Placeholder 3"/>
          <p:cNvSpPr>
            <a:spLocks noGrp="1"/>
          </p:cNvSpPr>
          <p:nvPr>
            <p:ph idx="1"/>
          </p:nvPr>
        </p:nvSpPr>
        <p:spPr>
          <a:xfrm>
            <a:off x="145357" y="953416"/>
            <a:ext cx="3857686" cy="1656420"/>
          </a:xfrm>
        </p:spPr>
        <p:txBody>
          <a:bodyPr/>
          <a:lstStyle/>
          <a:p>
            <a:pPr>
              <a:lnSpc>
                <a:spcPct val="85000"/>
              </a:lnSpc>
              <a:spcBef>
                <a:spcPct val="30000"/>
              </a:spcBef>
            </a:pPr>
            <a:r>
              <a:rPr lang="en-US" dirty="0"/>
              <a:t>A banner message is important to warn unauthorized personnel from attempting to access the device. </a:t>
            </a:r>
          </a:p>
          <a:p>
            <a:pPr>
              <a:lnSpc>
                <a:spcPct val="85000"/>
              </a:lnSpc>
              <a:spcBef>
                <a:spcPct val="30000"/>
              </a:spcBef>
            </a:pPr>
            <a:r>
              <a:rPr lang="en-US" dirty="0"/>
              <a:t>To create a banner message of the day on a network device, use the </a:t>
            </a:r>
            <a:r>
              <a:rPr lang="en-US" b="1" dirty="0"/>
              <a:t>banner motd #</a:t>
            </a:r>
            <a:r>
              <a:rPr lang="en-US" dirty="0"/>
              <a:t> </a:t>
            </a:r>
            <a:r>
              <a:rPr lang="en-US" i="1" dirty="0"/>
              <a:t>the message of the day</a:t>
            </a:r>
            <a:r>
              <a:rPr lang="en-US" dirty="0"/>
              <a:t> </a:t>
            </a:r>
            <a:r>
              <a:rPr lang="en-US" b="1" dirty="0"/>
              <a:t>#</a:t>
            </a:r>
            <a:r>
              <a:rPr lang="en-US" dirty="0"/>
              <a:t> global config command. </a:t>
            </a:r>
          </a:p>
        </p:txBody>
      </p:sp>
      <p:sp>
        <p:nvSpPr>
          <p:cNvPr id="2" name="TextBox 1">
            <a:extLst>
              <a:ext uri="{FF2B5EF4-FFF2-40B4-BE49-F238E27FC236}">
                <a16:creationId xmlns:a16="http://schemas.microsoft.com/office/drawing/2014/main" id="{6605F848-50A9-7F4C-A32B-E10093014FC5}"/>
              </a:ext>
            </a:extLst>
          </p:cNvPr>
          <p:cNvSpPr txBox="1"/>
          <p:nvPr/>
        </p:nvSpPr>
        <p:spPr>
          <a:xfrm>
            <a:off x="145357" y="3019213"/>
            <a:ext cx="3857686" cy="738664"/>
          </a:xfrm>
          <a:prstGeom prst="rect">
            <a:avLst/>
          </a:prstGeom>
          <a:noFill/>
        </p:spPr>
        <p:txBody>
          <a:bodyPr wrap="square" rtlCol="0">
            <a:spAutoFit/>
          </a:bodyPr>
          <a:lstStyle/>
          <a:p>
            <a:r>
              <a:rPr lang="en-US" sz="1400" dirty="0">
                <a:solidFill>
                  <a:srgbClr val="000000"/>
                </a:solidFill>
              </a:rPr>
              <a:t>Note: The “#” in the command syntax is called the delimiting character. It is entered before and after the message. </a:t>
            </a:r>
          </a:p>
        </p:txBody>
      </p:sp>
      <p:sp>
        <p:nvSpPr>
          <p:cNvPr id="6" name="TextBox 5">
            <a:extLst>
              <a:ext uri="{FF2B5EF4-FFF2-40B4-BE49-F238E27FC236}">
                <a16:creationId xmlns:a16="http://schemas.microsoft.com/office/drawing/2014/main" id="{32E83745-1DCA-1047-AA24-24BE15C677FD}"/>
              </a:ext>
            </a:extLst>
          </p:cNvPr>
          <p:cNvSpPr txBox="1"/>
          <p:nvPr/>
        </p:nvSpPr>
        <p:spPr>
          <a:xfrm>
            <a:off x="4268947" y="1849911"/>
            <a:ext cx="4875053" cy="292388"/>
          </a:xfrm>
          <a:prstGeom prst="rect">
            <a:avLst/>
          </a:prstGeom>
          <a:noFill/>
        </p:spPr>
        <p:txBody>
          <a:bodyPr wrap="none" rtlCol="0">
            <a:spAutoFit/>
          </a:bodyPr>
          <a:lstStyle/>
          <a:p>
            <a:r>
              <a:rPr lang="en-US" sz="1300" dirty="0">
                <a:solidFill>
                  <a:srgbClr val="000000"/>
                </a:solidFill>
              </a:rPr>
              <a:t>The banner will be displayed on attempts to access the device. </a:t>
            </a:r>
          </a:p>
        </p:txBody>
      </p:sp>
      <p:pic>
        <p:nvPicPr>
          <p:cNvPr id="5" name="Picture 4">
            <a:extLst>
              <a:ext uri="{FF2B5EF4-FFF2-40B4-BE49-F238E27FC236}">
                <a16:creationId xmlns:a16="http://schemas.microsoft.com/office/drawing/2014/main" id="{1814FB59-A7E8-A948-A91A-1A2DB32D2639}"/>
              </a:ext>
            </a:extLst>
          </p:cNvPr>
          <p:cNvPicPr>
            <a:picLocks noChangeAspect="1"/>
          </p:cNvPicPr>
          <p:nvPr/>
        </p:nvPicPr>
        <p:blipFill>
          <a:blip r:embed="rId4"/>
          <a:stretch>
            <a:fillRect/>
          </a:stretch>
        </p:blipFill>
        <p:spPr>
          <a:xfrm>
            <a:off x="4643119" y="1155127"/>
            <a:ext cx="4114800" cy="441924"/>
          </a:xfrm>
          <a:prstGeom prst="rect">
            <a:avLst/>
          </a:prstGeom>
        </p:spPr>
      </p:pic>
      <p:sp>
        <p:nvSpPr>
          <p:cNvPr id="20" name="Down Arrow 19">
            <a:extLst>
              <a:ext uri="{FF2B5EF4-FFF2-40B4-BE49-F238E27FC236}">
                <a16:creationId xmlns:a16="http://schemas.microsoft.com/office/drawing/2014/main" id="{042AFCFA-3C88-2746-8367-C4F01C2C5180}"/>
              </a:ext>
            </a:extLst>
          </p:cNvPr>
          <p:cNvSpPr/>
          <p:nvPr/>
        </p:nvSpPr>
        <p:spPr>
          <a:xfrm>
            <a:off x="6512558" y="2210830"/>
            <a:ext cx="187961" cy="292389"/>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FC48511-93D1-C14A-B136-4967FBBB0ABE}"/>
              </a:ext>
            </a:extLst>
          </p:cNvPr>
          <p:cNvPicPr>
            <a:picLocks noChangeAspect="1"/>
          </p:cNvPicPr>
          <p:nvPr/>
        </p:nvPicPr>
        <p:blipFill>
          <a:blip r:embed="rId5"/>
          <a:stretch>
            <a:fillRect/>
          </a:stretch>
        </p:blipFill>
        <p:spPr>
          <a:xfrm>
            <a:off x="5140958" y="2571750"/>
            <a:ext cx="2743200" cy="1633591"/>
          </a:xfrm>
          <a:prstGeom prst="rect">
            <a:avLst/>
          </a:prstGeom>
        </p:spPr>
      </p:pic>
    </p:spTree>
    <p:custDataLst>
      <p:tags r:id="rId1"/>
    </p:custDataLst>
    <p:extLst>
      <p:ext uri="{BB962C8B-B14F-4D97-AF65-F5344CB8AC3E}">
        <p14:creationId xmlns:p14="http://schemas.microsoft.com/office/powerpoint/2010/main" val="3032984656"/>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r>
              <a:rPr lang="en-US" dirty="0">
                <a:solidFill>
                  <a:schemeClr val="accent5">
                    <a:lumMod val="40000"/>
                    <a:lumOff val="60000"/>
                  </a:schemeClr>
                </a:solidFill>
              </a:rPr>
              <a:t>2.5 Save Configurations</a:t>
            </a:r>
          </a:p>
        </p:txBody>
      </p:sp>
    </p:spTree>
    <p:custDataLst>
      <p:tags r:id="rId1"/>
    </p:custDataLst>
    <p:extLst>
      <p:ext uri="{BB962C8B-B14F-4D97-AF65-F5344CB8AC3E}">
        <p14:creationId xmlns:p14="http://schemas.microsoft.com/office/powerpoint/2010/main" val="3271833231"/>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Configuration Files</a:t>
            </a:r>
          </a:p>
        </p:txBody>
      </p:sp>
      <p:sp>
        <p:nvSpPr>
          <p:cNvPr id="4" name="Content Placeholder 3"/>
          <p:cNvSpPr>
            <a:spLocks noGrp="1"/>
          </p:cNvSpPr>
          <p:nvPr>
            <p:ph idx="1"/>
          </p:nvPr>
        </p:nvSpPr>
        <p:spPr>
          <a:xfrm>
            <a:off x="145357" y="938988"/>
            <a:ext cx="8853286" cy="1844852"/>
          </a:xfrm>
        </p:spPr>
        <p:txBody>
          <a:bodyPr/>
          <a:lstStyle/>
          <a:p>
            <a:r>
              <a:rPr lang="en-US" dirty="0"/>
              <a:t>There are two system files that store the device configuration:</a:t>
            </a:r>
          </a:p>
          <a:p>
            <a:pPr lvl="2"/>
            <a:r>
              <a:rPr lang="en-US" b="1" dirty="0"/>
              <a:t>startup-config</a:t>
            </a:r>
            <a:r>
              <a:rPr lang="en-US" dirty="0"/>
              <a:t> - This is the saved configuration file that is </a:t>
            </a:r>
            <a:r>
              <a:rPr lang="en-US" b="1" dirty="0"/>
              <a:t>stored in NVRAM</a:t>
            </a:r>
            <a:r>
              <a:rPr lang="en-US" dirty="0"/>
              <a:t>. It contains all the commands that will be used by the device upon startup or reboot. Flash does not lose its contents when the device is powered off. </a:t>
            </a:r>
          </a:p>
          <a:p>
            <a:pPr lvl="2"/>
            <a:r>
              <a:rPr lang="en-US" b="1" dirty="0"/>
              <a:t>running-config</a:t>
            </a:r>
            <a:r>
              <a:rPr lang="en-US" dirty="0"/>
              <a:t> - This is stored in Random Access Memory (RAM). It reflects the current configuration. Modifying a running configuration affects the operation of a Cisco device immediately. RAM is volatile memory. It loses all of its content when the device is powered off or restarted.</a:t>
            </a:r>
          </a:p>
          <a:p>
            <a:pPr lvl="2"/>
            <a:r>
              <a:rPr lang="en-US" dirty="0"/>
              <a:t>To save changes made to the running configuration to the startup configuration file, use the </a:t>
            </a:r>
            <a:r>
              <a:rPr lang="en-US" b="1" dirty="0"/>
              <a:t>copy running-config startup-config</a:t>
            </a:r>
            <a:r>
              <a:rPr lang="en-US" dirty="0"/>
              <a:t> privileged EXEC mode command.</a:t>
            </a:r>
          </a:p>
          <a:p>
            <a:pPr marL="0" indent="0">
              <a:buNone/>
            </a:pPr>
            <a:endParaRPr lang="en-US" dirty="0"/>
          </a:p>
        </p:txBody>
      </p:sp>
      <p:pic>
        <p:nvPicPr>
          <p:cNvPr id="8" name="Picture 7">
            <a:extLst>
              <a:ext uri="{FF2B5EF4-FFF2-40B4-BE49-F238E27FC236}">
                <a16:creationId xmlns:a16="http://schemas.microsoft.com/office/drawing/2014/main" id="{1874511C-BFF5-1740-9D8D-5996599CE94D}"/>
              </a:ext>
            </a:extLst>
          </p:cNvPr>
          <p:cNvPicPr>
            <a:picLocks noChangeAspect="1"/>
          </p:cNvPicPr>
          <p:nvPr/>
        </p:nvPicPr>
        <p:blipFill>
          <a:blip r:embed="rId4"/>
          <a:stretch>
            <a:fillRect/>
          </a:stretch>
        </p:blipFill>
        <p:spPr>
          <a:xfrm>
            <a:off x="641349" y="2923884"/>
            <a:ext cx="3797300" cy="1587500"/>
          </a:xfrm>
          <a:prstGeom prst="rect">
            <a:avLst/>
          </a:prstGeom>
        </p:spPr>
      </p:pic>
      <p:pic>
        <p:nvPicPr>
          <p:cNvPr id="7" name="Picture 6">
            <a:extLst>
              <a:ext uri="{FF2B5EF4-FFF2-40B4-BE49-F238E27FC236}">
                <a16:creationId xmlns:a16="http://schemas.microsoft.com/office/drawing/2014/main" id="{A510BADB-2ABF-2846-9C26-13D42A9976A9}"/>
              </a:ext>
            </a:extLst>
          </p:cNvPr>
          <p:cNvPicPr>
            <a:picLocks noChangeAspect="1"/>
          </p:cNvPicPr>
          <p:nvPr/>
        </p:nvPicPr>
        <p:blipFill>
          <a:blip r:embed="rId5"/>
          <a:stretch>
            <a:fillRect/>
          </a:stretch>
        </p:blipFill>
        <p:spPr>
          <a:xfrm>
            <a:off x="4705351" y="2923884"/>
            <a:ext cx="3797300" cy="1587500"/>
          </a:xfrm>
          <a:prstGeom prst="rect">
            <a:avLst/>
          </a:prstGeom>
        </p:spPr>
      </p:pic>
    </p:spTree>
    <p:custDataLst>
      <p:tags r:id="rId1"/>
    </p:custDataLst>
    <p:extLst>
      <p:ext uri="{BB962C8B-B14F-4D97-AF65-F5344CB8AC3E}">
        <p14:creationId xmlns:p14="http://schemas.microsoft.com/office/powerpoint/2010/main" val="1237174083"/>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Alter the Running Configurations</a:t>
            </a:r>
          </a:p>
        </p:txBody>
      </p:sp>
      <p:sp>
        <p:nvSpPr>
          <p:cNvPr id="4" name="Content Placeholder 3"/>
          <p:cNvSpPr>
            <a:spLocks noGrp="1"/>
          </p:cNvSpPr>
          <p:nvPr>
            <p:ph idx="1"/>
          </p:nvPr>
        </p:nvSpPr>
        <p:spPr>
          <a:xfrm>
            <a:off x="155517" y="798944"/>
            <a:ext cx="4411993" cy="3693972"/>
          </a:xfrm>
        </p:spPr>
        <p:txBody>
          <a:bodyPr/>
          <a:lstStyle/>
          <a:p>
            <a:pPr marL="0" indent="0">
              <a:lnSpc>
                <a:spcPct val="85000"/>
              </a:lnSpc>
              <a:spcBef>
                <a:spcPct val="30000"/>
              </a:spcBef>
              <a:buNone/>
            </a:pPr>
            <a:r>
              <a:rPr lang="en-US" dirty="0"/>
              <a:t>If changes made to the running config do not have the desired effect and the running-config has not yet been saved, you can restore the device to its previous configuration. To do this you can:</a:t>
            </a:r>
          </a:p>
          <a:p>
            <a:pPr lvl="1">
              <a:lnSpc>
                <a:spcPct val="85000"/>
              </a:lnSpc>
              <a:spcBef>
                <a:spcPct val="30000"/>
              </a:spcBef>
            </a:pPr>
            <a:r>
              <a:rPr lang="en-US" dirty="0"/>
              <a:t>Remove the changed commands individually.</a:t>
            </a:r>
          </a:p>
          <a:p>
            <a:pPr lvl="1">
              <a:lnSpc>
                <a:spcPct val="85000"/>
              </a:lnSpc>
              <a:spcBef>
                <a:spcPct val="30000"/>
              </a:spcBef>
            </a:pPr>
            <a:r>
              <a:rPr lang="en-US" dirty="0"/>
              <a:t>Reload the device using the </a:t>
            </a:r>
            <a:r>
              <a:rPr lang="en-US" b="1" dirty="0"/>
              <a:t>reload</a:t>
            </a:r>
            <a:r>
              <a:rPr lang="en-US" dirty="0"/>
              <a:t> command in privilege EXEC mode. </a:t>
            </a:r>
            <a:r>
              <a:rPr lang="en-US" i="1" dirty="0"/>
              <a:t>Note: This will cause the device to briefly go offline, leading to network downtime. </a:t>
            </a:r>
          </a:p>
          <a:p>
            <a:pPr marL="0" indent="0">
              <a:lnSpc>
                <a:spcPct val="85000"/>
              </a:lnSpc>
              <a:spcBef>
                <a:spcPct val="30000"/>
              </a:spcBef>
              <a:buNone/>
            </a:pPr>
            <a:r>
              <a:rPr lang="en-US" dirty="0"/>
              <a:t>If the undesired changes were saved to the startup-config, it may be necessary to clear all the configurations using the </a:t>
            </a:r>
            <a:r>
              <a:rPr lang="en-US" b="1" dirty="0"/>
              <a:t>erase startup-config </a:t>
            </a:r>
            <a:r>
              <a:rPr lang="en-US" dirty="0"/>
              <a:t>command in privilege EXEC mode. </a:t>
            </a:r>
          </a:p>
          <a:p>
            <a:pPr lvl="1">
              <a:lnSpc>
                <a:spcPct val="85000"/>
              </a:lnSpc>
              <a:spcBef>
                <a:spcPct val="30000"/>
              </a:spcBef>
            </a:pPr>
            <a:r>
              <a:rPr lang="en-US" dirty="0"/>
              <a:t>After erasing the startup-config, reload the device to clear the running-config file from RAM. </a:t>
            </a:r>
          </a:p>
        </p:txBody>
      </p:sp>
      <p:pic>
        <p:nvPicPr>
          <p:cNvPr id="6" name="Picture 5">
            <a:extLst>
              <a:ext uri="{FF2B5EF4-FFF2-40B4-BE49-F238E27FC236}">
                <a16:creationId xmlns:a16="http://schemas.microsoft.com/office/drawing/2014/main" id="{7D34B416-7F0C-F94A-8800-45BC8F45BF8F}"/>
              </a:ext>
            </a:extLst>
          </p:cNvPr>
          <p:cNvPicPr>
            <a:picLocks noChangeAspect="1"/>
          </p:cNvPicPr>
          <p:nvPr/>
        </p:nvPicPr>
        <p:blipFill>
          <a:blip r:embed="rId4"/>
          <a:stretch>
            <a:fillRect/>
          </a:stretch>
        </p:blipFill>
        <p:spPr>
          <a:xfrm>
            <a:off x="4576492" y="1279716"/>
            <a:ext cx="4403011" cy="578083"/>
          </a:xfrm>
          <a:prstGeom prst="rect">
            <a:avLst/>
          </a:prstGeom>
        </p:spPr>
      </p:pic>
      <p:pic>
        <p:nvPicPr>
          <p:cNvPr id="2" name="Picture 1">
            <a:extLst>
              <a:ext uri="{FF2B5EF4-FFF2-40B4-BE49-F238E27FC236}">
                <a16:creationId xmlns:a16="http://schemas.microsoft.com/office/drawing/2014/main" id="{251490C5-758B-324F-9836-42699B382445}"/>
              </a:ext>
            </a:extLst>
          </p:cNvPr>
          <p:cNvPicPr>
            <a:picLocks noChangeAspect="1"/>
          </p:cNvPicPr>
          <p:nvPr/>
        </p:nvPicPr>
        <p:blipFill>
          <a:blip r:embed="rId5"/>
          <a:stretch>
            <a:fillRect/>
          </a:stretch>
        </p:blipFill>
        <p:spPr>
          <a:xfrm>
            <a:off x="4567510" y="3220977"/>
            <a:ext cx="4411993" cy="642807"/>
          </a:xfrm>
          <a:prstGeom prst="rect">
            <a:avLst/>
          </a:prstGeom>
        </p:spPr>
      </p:pic>
    </p:spTree>
    <p:custDataLst>
      <p:tags r:id="rId1"/>
    </p:custDataLst>
    <p:extLst>
      <p:ext uri="{BB962C8B-B14F-4D97-AF65-F5344CB8AC3E}">
        <p14:creationId xmlns:p14="http://schemas.microsoft.com/office/powerpoint/2010/main" val="2611405832"/>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r>
              <a:rPr lang="en-US" dirty="0">
                <a:solidFill>
                  <a:schemeClr val="accent5">
                    <a:lumMod val="40000"/>
                    <a:lumOff val="60000"/>
                  </a:schemeClr>
                </a:solidFill>
              </a:rPr>
              <a:t>2.6 Ports and Addresses</a:t>
            </a:r>
          </a:p>
        </p:txBody>
      </p:sp>
    </p:spTree>
    <p:custDataLst>
      <p:tags r:id="rId1"/>
    </p:custDataLst>
    <p:extLst>
      <p:ext uri="{BB962C8B-B14F-4D97-AF65-F5344CB8AC3E}">
        <p14:creationId xmlns:p14="http://schemas.microsoft.com/office/powerpoint/2010/main" val="1156689479"/>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IP Addresses</a:t>
            </a:r>
          </a:p>
        </p:txBody>
      </p:sp>
      <p:sp>
        <p:nvSpPr>
          <p:cNvPr id="4" name="Content Placeholder 3"/>
          <p:cNvSpPr>
            <a:spLocks noGrp="1"/>
          </p:cNvSpPr>
          <p:nvPr>
            <p:ph idx="1"/>
          </p:nvPr>
        </p:nvSpPr>
        <p:spPr>
          <a:xfrm>
            <a:off x="145357" y="878028"/>
            <a:ext cx="4966970" cy="3470452"/>
          </a:xfrm>
        </p:spPr>
        <p:txBody>
          <a:bodyPr/>
          <a:lstStyle/>
          <a:p>
            <a:pPr>
              <a:lnSpc>
                <a:spcPct val="85000"/>
              </a:lnSpc>
              <a:spcBef>
                <a:spcPct val="30000"/>
              </a:spcBef>
              <a:buFont typeface="Arial" panose="020B0604020202020204" pitchFamily="34" charset="0"/>
              <a:buChar char="•"/>
            </a:pPr>
            <a:r>
              <a:rPr lang="en-US" sz="1600" dirty="0"/>
              <a:t>The use of IP addresses is the primary means of enabling devices to locate one another and establish end-to-end communication on the internet. </a:t>
            </a:r>
          </a:p>
          <a:p>
            <a:pPr>
              <a:lnSpc>
                <a:spcPct val="85000"/>
              </a:lnSpc>
              <a:spcBef>
                <a:spcPct val="30000"/>
              </a:spcBef>
              <a:buFont typeface="Arial" panose="020B0604020202020204" pitchFamily="34" charset="0"/>
              <a:buChar char="•"/>
            </a:pPr>
            <a:r>
              <a:rPr lang="en-US" sz="1600" dirty="0"/>
              <a:t>The structure of an IPv4 address is called dotted decimal notation and is represented by four decimal numbers between 0 and 255.</a:t>
            </a:r>
          </a:p>
          <a:p>
            <a:pPr>
              <a:lnSpc>
                <a:spcPct val="85000"/>
              </a:lnSpc>
              <a:spcBef>
                <a:spcPct val="30000"/>
              </a:spcBef>
              <a:buFont typeface="Arial" panose="020B0604020202020204" pitchFamily="34" charset="0"/>
              <a:buChar char="•"/>
            </a:pPr>
            <a:r>
              <a:rPr lang="en-US" sz="1600" dirty="0"/>
              <a:t>An IPv4 subnet mask is a 32-bit value that differentiates the network portion of the address from the host portion. Coupled with the IPv4 address, the subnet mask determines to which subnet the device is a member.</a:t>
            </a:r>
          </a:p>
          <a:p>
            <a:pPr>
              <a:lnSpc>
                <a:spcPct val="85000"/>
              </a:lnSpc>
              <a:spcBef>
                <a:spcPct val="30000"/>
              </a:spcBef>
              <a:buFont typeface="Arial" panose="020B0604020202020204" pitchFamily="34" charset="0"/>
              <a:buChar char="•"/>
            </a:pPr>
            <a:r>
              <a:rPr lang="en-US" sz="1600" dirty="0"/>
              <a:t>The default gateway address is the IP address of the router that the host will use to access remote networks, including the internet.</a:t>
            </a:r>
          </a:p>
        </p:txBody>
      </p:sp>
      <p:pic>
        <p:nvPicPr>
          <p:cNvPr id="2" name="Picture 1">
            <a:extLst>
              <a:ext uri="{FF2B5EF4-FFF2-40B4-BE49-F238E27FC236}">
                <a16:creationId xmlns:a16="http://schemas.microsoft.com/office/drawing/2014/main" id="{07712ECD-1A31-894A-9A63-9B7391FF2883}"/>
              </a:ext>
            </a:extLst>
          </p:cNvPr>
          <p:cNvPicPr>
            <a:picLocks noChangeAspect="1"/>
          </p:cNvPicPr>
          <p:nvPr/>
        </p:nvPicPr>
        <p:blipFill>
          <a:blip r:embed="rId4"/>
          <a:stretch>
            <a:fillRect/>
          </a:stretch>
        </p:blipFill>
        <p:spPr>
          <a:xfrm>
            <a:off x="5431789" y="798944"/>
            <a:ext cx="2805347" cy="3185972"/>
          </a:xfrm>
          <a:prstGeom prst="rect">
            <a:avLst/>
          </a:prstGeom>
        </p:spPr>
      </p:pic>
    </p:spTree>
    <p:custDataLst>
      <p:tags r:id="rId1"/>
    </p:custDataLst>
    <p:extLst>
      <p:ext uri="{BB962C8B-B14F-4D97-AF65-F5344CB8AC3E}">
        <p14:creationId xmlns:p14="http://schemas.microsoft.com/office/powerpoint/2010/main" val="48438211"/>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IP Addresses (Cont.)</a:t>
            </a:r>
          </a:p>
        </p:txBody>
      </p:sp>
      <p:sp>
        <p:nvSpPr>
          <p:cNvPr id="4" name="Content Placeholder 3"/>
          <p:cNvSpPr>
            <a:spLocks noGrp="1"/>
          </p:cNvSpPr>
          <p:nvPr>
            <p:ph idx="1"/>
          </p:nvPr>
        </p:nvSpPr>
        <p:spPr>
          <a:xfrm>
            <a:off x="145357" y="878028"/>
            <a:ext cx="4426643" cy="2483330"/>
          </a:xfrm>
        </p:spPr>
        <p:txBody>
          <a:bodyPr/>
          <a:lstStyle/>
          <a:p>
            <a:pPr>
              <a:lnSpc>
                <a:spcPct val="85000"/>
              </a:lnSpc>
              <a:spcBef>
                <a:spcPct val="30000"/>
              </a:spcBef>
              <a:buFont typeface="Arial" panose="020B0604020202020204" pitchFamily="34" charset="0"/>
              <a:buChar char="•"/>
            </a:pPr>
            <a:r>
              <a:rPr lang="en-US" sz="1600" dirty="0"/>
              <a:t>IPv6 addresses are 128 bits in length and written as a string of hexadecimal values. Every four bits is represented by a single hexadecimal digit; for a total of 32 hexadecimal values. Groups of four hexadecimal digits are separated by a colon “:”. </a:t>
            </a:r>
          </a:p>
          <a:p>
            <a:pPr>
              <a:lnSpc>
                <a:spcPct val="85000"/>
              </a:lnSpc>
              <a:spcBef>
                <a:spcPct val="30000"/>
              </a:spcBef>
              <a:buFont typeface="Arial" panose="020B0604020202020204" pitchFamily="34" charset="0"/>
              <a:buChar char="•"/>
            </a:pPr>
            <a:r>
              <a:rPr lang="en-US" sz="1600" dirty="0"/>
              <a:t>IPv6 addresses are not case-sensitive and can be written in either lowercase or uppercase.</a:t>
            </a:r>
          </a:p>
        </p:txBody>
      </p:sp>
      <p:sp>
        <p:nvSpPr>
          <p:cNvPr id="5" name="Rectangle 4">
            <a:extLst>
              <a:ext uri="{FF2B5EF4-FFF2-40B4-BE49-F238E27FC236}">
                <a16:creationId xmlns:a16="http://schemas.microsoft.com/office/drawing/2014/main" id="{9D152806-A70C-3F40-B8E0-3738FD2C1D8A}"/>
              </a:ext>
            </a:extLst>
          </p:cNvPr>
          <p:cNvSpPr/>
          <p:nvPr/>
        </p:nvSpPr>
        <p:spPr>
          <a:xfrm>
            <a:off x="355600" y="3361358"/>
            <a:ext cx="4572000" cy="738664"/>
          </a:xfrm>
          <a:prstGeom prst="rect">
            <a:avLst/>
          </a:prstGeom>
        </p:spPr>
        <p:txBody>
          <a:bodyPr>
            <a:spAutoFit/>
          </a:bodyPr>
          <a:lstStyle/>
          <a:p>
            <a:r>
              <a:rPr lang="en-US" sz="1400" b="1" dirty="0">
                <a:solidFill>
                  <a:srgbClr val="000000"/>
                </a:solidFill>
                <a:latin typeface="CiscoSans"/>
              </a:rPr>
              <a:t>Note</a:t>
            </a:r>
            <a:r>
              <a:rPr lang="en-US" sz="1400" dirty="0">
                <a:solidFill>
                  <a:srgbClr val="000000"/>
                </a:solidFill>
                <a:latin typeface="CiscoSans"/>
              </a:rPr>
              <a:t>: IP in this course refers to both the IPv4 and IPv6 protocols. IPv6 is the most recent version of IP and is replacing the more common IPv4.</a:t>
            </a:r>
            <a:endParaRPr lang="en-US" sz="1400" dirty="0">
              <a:solidFill>
                <a:srgbClr val="000000"/>
              </a:solidFill>
            </a:endParaRPr>
          </a:p>
        </p:txBody>
      </p:sp>
      <p:pic>
        <p:nvPicPr>
          <p:cNvPr id="3" name="Picture 2">
            <a:extLst>
              <a:ext uri="{FF2B5EF4-FFF2-40B4-BE49-F238E27FC236}">
                <a16:creationId xmlns:a16="http://schemas.microsoft.com/office/drawing/2014/main" id="{0D6AA326-B67D-1641-A8A7-873233FFDF3A}"/>
              </a:ext>
            </a:extLst>
          </p:cNvPr>
          <p:cNvPicPr>
            <a:picLocks noChangeAspect="1"/>
          </p:cNvPicPr>
          <p:nvPr/>
        </p:nvPicPr>
        <p:blipFill>
          <a:blip r:embed="rId4"/>
          <a:stretch>
            <a:fillRect/>
          </a:stretch>
        </p:blipFill>
        <p:spPr>
          <a:xfrm>
            <a:off x="5078730" y="798944"/>
            <a:ext cx="3562384" cy="2992932"/>
          </a:xfrm>
          <a:prstGeom prst="rect">
            <a:avLst/>
          </a:prstGeom>
        </p:spPr>
      </p:pic>
    </p:spTree>
    <p:custDataLst>
      <p:tags r:id="rId1"/>
    </p:custDataLst>
    <p:extLst>
      <p:ext uri="{BB962C8B-B14F-4D97-AF65-F5344CB8AC3E}">
        <p14:creationId xmlns:p14="http://schemas.microsoft.com/office/powerpoint/2010/main" val="405618613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r>
              <a:rPr lang="en-US" altLang="en-US" sz="1600" dirty="0"/>
              <a:t>Common Types of Networks</a:t>
            </a:r>
            <a:br>
              <a:rPr lang="en-US" altLang="en-US" sz="1600" dirty="0"/>
            </a:br>
            <a:r>
              <a:rPr lang="en-US" altLang="en-US" dirty="0"/>
              <a:t>Networks of Many Sizes</a:t>
            </a:r>
          </a:p>
        </p:txBody>
      </p:sp>
      <p:sp>
        <p:nvSpPr>
          <p:cNvPr id="55299" name="Rectangle 3"/>
          <p:cNvSpPr>
            <a:spLocks noGrp="1" noChangeArrowheads="1"/>
          </p:cNvSpPr>
          <p:nvPr>
            <p:ph type="body" idx="1"/>
          </p:nvPr>
        </p:nvSpPr>
        <p:spPr>
          <a:xfrm>
            <a:off x="4572000" y="757551"/>
            <a:ext cx="4401766" cy="3950636"/>
          </a:xfrm>
        </p:spPr>
        <p:txBody>
          <a:bodyPr/>
          <a:lstStyle/>
          <a:p>
            <a:pPr eaLnBrk="1" hangingPunct="1">
              <a:buFont typeface="Arial" panose="020B0604020202020204" pitchFamily="34" charset="0"/>
              <a:buChar char="•"/>
            </a:pPr>
            <a:r>
              <a:rPr lang="en-US" altLang="en-US" sz="1700" dirty="0"/>
              <a:t>Small Home Networks – connect a few computers to each other and the Internet</a:t>
            </a:r>
          </a:p>
          <a:p>
            <a:pPr eaLnBrk="1" hangingPunct="1">
              <a:buFont typeface="Arial" panose="020B0604020202020204" pitchFamily="34" charset="0"/>
              <a:buChar char="•"/>
            </a:pPr>
            <a:r>
              <a:rPr lang="en-US" altLang="en-US" sz="1700" dirty="0"/>
              <a:t>Small Office/Home Office – enables computer within a home or remote office to connect to a corporate network</a:t>
            </a:r>
          </a:p>
          <a:p>
            <a:pPr eaLnBrk="1" hangingPunct="1">
              <a:buFont typeface="Arial" panose="020B0604020202020204" pitchFamily="34" charset="0"/>
              <a:buChar char="•"/>
            </a:pPr>
            <a:r>
              <a:rPr lang="en-US" altLang="en-US" sz="1700" dirty="0"/>
              <a:t>Medium to Large Networks – many locations with hundreds or thousands of interconnected computers</a:t>
            </a:r>
          </a:p>
          <a:p>
            <a:pPr eaLnBrk="1" hangingPunct="1">
              <a:buFont typeface="Arial" panose="020B0604020202020204" pitchFamily="34" charset="0"/>
              <a:buChar char="•"/>
            </a:pPr>
            <a:r>
              <a:rPr lang="en-US" altLang="en-US" sz="1700" dirty="0"/>
              <a:t>World Wide Networks – connects hundreds of millions of computers world-wide – such as the internet</a:t>
            </a:r>
          </a:p>
          <a:p>
            <a:pPr lvl="1"/>
            <a:endParaRPr lang="en-US" altLang="en-US" sz="1500" dirty="0"/>
          </a:p>
          <a:p>
            <a:pPr lvl="1"/>
            <a:endParaRPr lang="en-US" altLang="en-US" sz="1800" dirty="0"/>
          </a:p>
          <a:p>
            <a:pPr marL="0" indent="0" eaLnBrk="1" hangingPunct="1">
              <a:buNone/>
            </a:pPr>
            <a:endParaRPr lang="en-CA" altLang="en-US" sz="1650" b="1" dirty="0"/>
          </a:p>
        </p:txBody>
      </p:sp>
      <p:sp>
        <p:nvSpPr>
          <p:cNvPr id="2" name="TextBox 1"/>
          <p:cNvSpPr txBox="1"/>
          <p:nvPr/>
        </p:nvSpPr>
        <p:spPr>
          <a:xfrm>
            <a:off x="0" y="2310756"/>
            <a:ext cx="4344344" cy="369332"/>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       </a:t>
            </a:r>
            <a:r>
              <a:rPr lang="en-US" sz="1600" dirty="0"/>
              <a:t>Small Home                  SOHO</a:t>
            </a:r>
          </a:p>
        </p:txBody>
      </p:sp>
      <p:pic>
        <p:nvPicPr>
          <p:cNvPr id="3074" name="Picture 2" descr="this is the image’s 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79" y="757551"/>
            <a:ext cx="2103105" cy="15340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d1qjbjciwpxftb.cloudfront.net/courses/ccna1/networking-today/5_common-types-of-networks/assets/1_chunk/media--Small-Home-Office-Net--ima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3884" y="757551"/>
            <a:ext cx="2090460" cy="15340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6173" y="4303795"/>
            <a:ext cx="4168171" cy="369332"/>
          </a:xfrm>
          <a:prstGeom prst="rect">
            <a:avLst/>
          </a:prstGeom>
          <a:noFill/>
        </p:spPr>
        <p:txBody>
          <a:bodyPr wrap="square" rtlCol="0">
            <a:spAutoFit/>
          </a:bodyPr>
          <a:lstStyle/>
          <a:p>
            <a:r>
              <a:rPr lang="en-US" dirty="0"/>
              <a:t>   </a:t>
            </a:r>
            <a:r>
              <a:rPr lang="en-US" sz="1600" dirty="0"/>
              <a:t>Medium/Large            World Wide</a:t>
            </a:r>
          </a:p>
        </p:txBody>
      </p:sp>
      <p:pic>
        <p:nvPicPr>
          <p:cNvPr id="3078" name="Picture 6" descr="this is the image’s alt tex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778" y="2699263"/>
            <a:ext cx="2103105" cy="16045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3883" y="2680088"/>
            <a:ext cx="2090461" cy="1604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830764"/>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Interfaces and Ports</a:t>
            </a:r>
          </a:p>
        </p:txBody>
      </p:sp>
      <p:sp>
        <p:nvSpPr>
          <p:cNvPr id="4" name="Content Placeholder 3"/>
          <p:cNvSpPr>
            <a:spLocks noGrp="1"/>
          </p:cNvSpPr>
          <p:nvPr>
            <p:ph idx="1"/>
          </p:nvPr>
        </p:nvSpPr>
        <p:spPr>
          <a:xfrm>
            <a:off x="145357" y="798944"/>
            <a:ext cx="3976376" cy="3823856"/>
          </a:xfrm>
        </p:spPr>
        <p:txBody>
          <a:bodyPr/>
          <a:lstStyle/>
          <a:p>
            <a:pPr>
              <a:lnSpc>
                <a:spcPct val="85000"/>
              </a:lnSpc>
              <a:spcBef>
                <a:spcPct val="30000"/>
              </a:spcBef>
              <a:buFont typeface="Arial" panose="020B0604020202020204" pitchFamily="34" charset="0"/>
              <a:buChar char="•"/>
            </a:pPr>
            <a:r>
              <a:rPr lang="en-US" dirty="0"/>
              <a:t>Network communications depend on end user device interfaces, networking device interfaces, and the cables that connect them.</a:t>
            </a:r>
          </a:p>
          <a:p>
            <a:pPr>
              <a:lnSpc>
                <a:spcPct val="85000"/>
              </a:lnSpc>
              <a:spcBef>
                <a:spcPct val="30000"/>
              </a:spcBef>
              <a:buFont typeface="Arial" panose="020B0604020202020204" pitchFamily="34" charset="0"/>
              <a:buChar char="•"/>
            </a:pPr>
            <a:r>
              <a:rPr lang="en-US" dirty="0"/>
              <a:t>Types of network media include twisted-pair copper cables, fiber-optic cables, coaxial cables, or wireless.</a:t>
            </a:r>
          </a:p>
          <a:p>
            <a:pPr>
              <a:buFont typeface="Arial" panose="020B0604020202020204" pitchFamily="34" charset="0"/>
              <a:buChar char="•"/>
            </a:pPr>
            <a:r>
              <a:rPr lang="en-US" dirty="0"/>
              <a:t>Different types of network media have different features and benefits. Some of the differences between various types of media include:</a:t>
            </a:r>
          </a:p>
          <a:p>
            <a:pPr lvl="3">
              <a:spcAft>
                <a:spcPts val="100"/>
              </a:spcAft>
            </a:pPr>
            <a:r>
              <a:rPr lang="en-US" dirty="0"/>
              <a:t>Distance the media can successfully carry a signal</a:t>
            </a:r>
          </a:p>
          <a:p>
            <a:pPr lvl="3">
              <a:spcAft>
                <a:spcPts val="100"/>
              </a:spcAft>
            </a:pPr>
            <a:r>
              <a:rPr lang="en-US" dirty="0"/>
              <a:t>Environment in which the media is to be installed</a:t>
            </a:r>
          </a:p>
          <a:p>
            <a:pPr lvl="3">
              <a:spcAft>
                <a:spcPts val="100"/>
              </a:spcAft>
            </a:pPr>
            <a:r>
              <a:rPr lang="en-US" dirty="0"/>
              <a:t>Amount of data and the speed at which it must be transmitted</a:t>
            </a:r>
          </a:p>
          <a:p>
            <a:pPr lvl="3">
              <a:spcAft>
                <a:spcPts val="100"/>
              </a:spcAft>
            </a:pPr>
            <a:r>
              <a:rPr lang="en-US" dirty="0"/>
              <a:t>Cost of the media and installation</a:t>
            </a:r>
          </a:p>
          <a:p>
            <a:endParaRPr lang="en-US" dirty="0"/>
          </a:p>
          <a:p>
            <a:pPr marL="0" indent="0">
              <a:lnSpc>
                <a:spcPct val="85000"/>
              </a:lnSpc>
              <a:spcBef>
                <a:spcPct val="30000"/>
              </a:spcBef>
              <a:buNone/>
            </a:pPr>
            <a:endParaRPr lang="en-US" dirty="0"/>
          </a:p>
        </p:txBody>
      </p:sp>
      <p:pic>
        <p:nvPicPr>
          <p:cNvPr id="2" name="Picture 1">
            <a:extLst>
              <a:ext uri="{FF2B5EF4-FFF2-40B4-BE49-F238E27FC236}">
                <a16:creationId xmlns:a16="http://schemas.microsoft.com/office/drawing/2014/main" id="{2D3B82CF-0ABB-FE4B-81D3-C0C9C57EFECC}"/>
              </a:ext>
            </a:extLst>
          </p:cNvPr>
          <p:cNvPicPr>
            <a:picLocks noChangeAspect="1"/>
          </p:cNvPicPr>
          <p:nvPr/>
        </p:nvPicPr>
        <p:blipFill>
          <a:blip r:embed="rId4"/>
          <a:stretch>
            <a:fillRect/>
          </a:stretch>
        </p:blipFill>
        <p:spPr>
          <a:xfrm>
            <a:off x="4121733" y="798944"/>
            <a:ext cx="4595547" cy="3132757"/>
          </a:xfrm>
          <a:prstGeom prst="rect">
            <a:avLst/>
          </a:prstGeom>
        </p:spPr>
      </p:pic>
    </p:spTree>
    <p:custDataLst>
      <p:tags r:id="rId1"/>
    </p:custDataLst>
    <p:extLst>
      <p:ext uri="{BB962C8B-B14F-4D97-AF65-F5344CB8AC3E}">
        <p14:creationId xmlns:p14="http://schemas.microsoft.com/office/powerpoint/2010/main" val="1289726411"/>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28800"/>
            <a:ext cx="8280314" cy="889000"/>
          </a:xfrm>
        </p:spPr>
        <p:txBody>
          <a:bodyPr/>
          <a:lstStyle/>
          <a:p>
            <a:r>
              <a:rPr lang="en-US" dirty="0">
                <a:solidFill>
                  <a:schemeClr val="accent5">
                    <a:lumMod val="40000"/>
                    <a:lumOff val="60000"/>
                  </a:schemeClr>
                </a:solidFill>
              </a:rPr>
              <a:t>2.7 Configure IP Addressing</a:t>
            </a:r>
          </a:p>
        </p:txBody>
      </p:sp>
    </p:spTree>
    <p:custDataLst>
      <p:tags r:id="rId1"/>
    </p:custDataLst>
    <p:extLst>
      <p:ext uri="{BB962C8B-B14F-4D97-AF65-F5344CB8AC3E}">
        <p14:creationId xmlns:p14="http://schemas.microsoft.com/office/powerpoint/2010/main" val="230460994"/>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br>
              <a:rPr lang="en-US" dirty="0">
                <a:latin typeface="Arial" charset="0"/>
              </a:rPr>
            </a:br>
            <a:r>
              <a:rPr lang="en-US" dirty="0">
                <a:latin typeface="Arial" charset="0"/>
              </a:rPr>
              <a:t>Switch Virtual Interface Configuration</a:t>
            </a:r>
          </a:p>
        </p:txBody>
      </p:sp>
      <p:sp>
        <p:nvSpPr>
          <p:cNvPr id="4" name="Content Placeholder 3"/>
          <p:cNvSpPr>
            <a:spLocks noGrp="1"/>
          </p:cNvSpPr>
          <p:nvPr>
            <p:ph idx="1"/>
          </p:nvPr>
        </p:nvSpPr>
        <p:spPr>
          <a:xfrm>
            <a:off x="661958" y="982574"/>
            <a:ext cx="7820083" cy="1763572"/>
          </a:xfrm>
        </p:spPr>
        <p:txBody>
          <a:bodyPr/>
          <a:lstStyle/>
          <a:p>
            <a:pPr marL="0" indent="0">
              <a:lnSpc>
                <a:spcPct val="85000"/>
              </a:lnSpc>
              <a:spcBef>
                <a:spcPct val="30000"/>
              </a:spcBef>
              <a:buNone/>
            </a:pPr>
            <a:r>
              <a:rPr lang="en-US" dirty="0"/>
              <a:t>To access the switch remotely, an IP address and a subnet mask must be configured on the SVI. </a:t>
            </a:r>
          </a:p>
          <a:p>
            <a:pPr marL="0" indent="0">
              <a:lnSpc>
                <a:spcPct val="85000"/>
              </a:lnSpc>
              <a:spcBef>
                <a:spcPct val="30000"/>
              </a:spcBef>
              <a:buNone/>
            </a:pPr>
            <a:r>
              <a:rPr lang="en-US" dirty="0"/>
              <a:t>To configure an SVI on a switch:</a:t>
            </a:r>
          </a:p>
          <a:p>
            <a:pPr lvl="1">
              <a:lnSpc>
                <a:spcPct val="85000"/>
              </a:lnSpc>
              <a:spcBef>
                <a:spcPct val="30000"/>
              </a:spcBef>
            </a:pPr>
            <a:r>
              <a:rPr lang="en-US" dirty="0"/>
              <a:t>Enter the </a:t>
            </a:r>
            <a:r>
              <a:rPr lang="en-US" b="1" dirty="0"/>
              <a:t>interface vlan 1 </a:t>
            </a:r>
            <a:r>
              <a:rPr lang="en-US" dirty="0"/>
              <a:t>command in global configuration mode.</a:t>
            </a:r>
          </a:p>
          <a:p>
            <a:pPr lvl="1">
              <a:lnSpc>
                <a:spcPct val="85000"/>
              </a:lnSpc>
              <a:spcBef>
                <a:spcPct val="30000"/>
              </a:spcBef>
            </a:pPr>
            <a:r>
              <a:rPr lang="en-US" dirty="0"/>
              <a:t>Next assign an IPv4 address using the </a:t>
            </a:r>
            <a:r>
              <a:rPr lang="en-US" b="1" dirty="0"/>
              <a:t>ip address</a:t>
            </a:r>
            <a:r>
              <a:rPr lang="en-US" dirty="0"/>
              <a:t> </a:t>
            </a:r>
            <a:r>
              <a:rPr lang="en-US" i="1" dirty="0"/>
              <a:t>ip-address subnet-mask command.</a:t>
            </a:r>
          </a:p>
          <a:p>
            <a:pPr lvl="1">
              <a:lnSpc>
                <a:spcPct val="85000"/>
              </a:lnSpc>
              <a:spcBef>
                <a:spcPct val="30000"/>
              </a:spcBef>
            </a:pPr>
            <a:r>
              <a:rPr lang="en-US" dirty="0"/>
              <a:t>Finally, enable the virtual interface using the </a:t>
            </a:r>
            <a:r>
              <a:rPr lang="en-US" b="1" dirty="0"/>
              <a:t>no shutdown </a:t>
            </a:r>
            <a:r>
              <a:rPr lang="en-US" dirty="0"/>
              <a:t>command. </a:t>
            </a:r>
          </a:p>
          <a:p>
            <a:pPr>
              <a:lnSpc>
                <a:spcPct val="85000"/>
              </a:lnSpc>
              <a:spcBef>
                <a:spcPct val="30000"/>
              </a:spcBef>
            </a:pPr>
            <a:endParaRPr lang="en-US" dirty="0"/>
          </a:p>
        </p:txBody>
      </p:sp>
      <p:pic>
        <p:nvPicPr>
          <p:cNvPr id="2" name="Picture 1">
            <a:extLst>
              <a:ext uri="{FF2B5EF4-FFF2-40B4-BE49-F238E27FC236}">
                <a16:creationId xmlns:a16="http://schemas.microsoft.com/office/drawing/2014/main" id="{FCAFA39A-A4D6-AC42-B002-4D770021DB7D}"/>
              </a:ext>
            </a:extLst>
          </p:cNvPr>
          <p:cNvPicPr>
            <a:picLocks noChangeAspect="1"/>
          </p:cNvPicPr>
          <p:nvPr/>
        </p:nvPicPr>
        <p:blipFill>
          <a:blip r:embed="rId4"/>
          <a:stretch>
            <a:fillRect/>
          </a:stretch>
        </p:blipFill>
        <p:spPr>
          <a:xfrm>
            <a:off x="1955799" y="3203284"/>
            <a:ext cx="5232400" cy="838200"/>
          </a:xfrm>
          <a:prstGeom prst="rect">
            <a:avLst/>
          </a:prstGeom>
        </p:spPr>
      </p:pic>
    </p:spTree>
    <p:custDataLst>
      <p:tags r:id="rId1"/>
    </p:custDataLst>
    <p:extLst>
      <p:ext uri="{BB962C8B-B14F-4D97-AF65-F5344CB8AC3E}">
        <p14:creationId xmlns:p14="http://schemas.microsoft.com/office/powerpoint/2010/main" val="2363913022"/>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83195163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r>
              <a:rPr lang="en-US" altLang="en-US" sz="1600" dirty="0"/>
              <a:t>Common Types of Networks</a:t>
            </a:r>
            <a:br>
              <a:rPr lang="en-US" altLang="en-US" dirty="0"/>
            </a:br>
            <a:r>
              <a:rPr lang="en-US" altLang="en-US" dirty="0"/>
              <a:t>LANs and WANs</a:t>
            </a:r>
          </a:p>
        </p:txBody>
      </p:sp>
      <p:sp>
        <p:nvSpPr>
          <p:cNvPr id="8195" name="Rectangle 6"/>
          <p:cNvSpPr>
            <a:spLocks noGrp="1" noChangeArrowheads="1"/>
          </p:cNvSpPr>
          <p:nvPr>
            <p:ph idx="1"/>
          </p:nvPr>
        </p:nvSpPr>
        <p:spPr>
          <a:xfrm>
            <a:off x="129889" y="728061"/>
            <a:ext cx="3995544" cy="3702690"/>
          </a:xfrm>
        </p:spPr>
        <p:txBody>
          <a:bodyPr/>
          <a:lstStyle/>
          <a:p>
            <a:pPr marL="0" indent="0">
              <a:buNone/>
            </a:pPr>
            <a:r>
              <a:rPr lang="en-US" sz="1600" dirty="0"/>
              <a:t>Network infrastructures vary greatly in terms of:</a:t>
            </a:r>
          </a:p>
          <a:p>
            <a:pPr lvl="1">
              <a:buFont typeface="Arial" panose="020B0604020202020204" pitchFamily="34" charset="0"/>
              <a:buChar char="•"/>
            </a:pPr>
            <a:r>
              <a:rPr lang="en-US" sz="1600" dirty="0"/>
              <a:t>Size of the area covered</a:t>
            </a:r>
          </a:p>
          <a:p>
            <a:pPr lvl="1">
              <a:buFont typeface="Arial" panose="020B0604020202020204" pitchFamily="34" charset="0"/>
              <a:buChar char="•"/>
            </a:pPr>
            <a:r>
              <a:rPr lang="en-US" sz="1600" dirty="0"/>
              <a:t>Number of users connected</a:t>
            </a:r>
          </a:p>
          <a:p>
            <a:pPr lvl="1">
              <a:buFont typeface="Arial" panose="020B0604020202020204" pitchFamily="34" charset="0"/>
              <a:buChar char="•"/>
            </a:pPr>
            <a:r>
              <a:rPr lang="en-US" sz="1600" dirty="0"/>
              <a:t>Number and types of services available</a:t>
            </a:r>
          </a:p>
          <a:p>
            <a:pPr lvl="1">
              <a:buFont typeface="Arial" panose="020B0604020202020204" pitchFamily="34" charset="0"/>
              <a:buChar char="•"/>
            </a:pPr>
            <a:r>
              <a:rPr lang="en-US" sz="1600" dirty="0"/>
              <a:t>Area of responsibility</a:t>
            </a:r>
          </a:p>
          <a:p>
            <a:pPr marL="142875" lvl="1" indent="0">
              <a:buNone/>
            </a:pPr>
            <a:endParaRPr lang="en-US" altLang="en-US" sz="1600" dirty="0"/>
          </a:p>
          <a:p>
            <a:pPr marL="0" indent="0">
              <a:buNone/>
            </a:pPr>
            <a:r>
              <a:rPr lang="en-US" altLang="en-US" sz="1600" dirty="0"/>
              <a:t>Two most common types of networks: </a:t>
            </a:r>
          </a:p>
          <a:p>
            <a:pPr lvl="1">
              <a:buFont typeface="Arial" panose="020B0604020202020204" pitchFamily="34" charset="0"/>
              <a:buChar char="•"/>
            </a:pPr>
            <a:r>
              <a:rPr lang="en-US" altLang="en-US" sz="1600" dirty="0"/>
              <a:t>Local Area Network (LAN) </a:t>
            </a:r>
          </a:p>
          <a:p>
            <a:pPr lvl="1">
              <a:buFont typeface="Arial" panose="020B0604020202020204" pitchFamily="34" charset="0"/>
              <a:buChar char="•"/>
            </a:pPr>
            <a:r>
              <a:rPr lang="en-CA" altLang="en-US" sz="1600" dirty="0"/>
              <a:t>Wide Area Network (WAN). </a:t>
            </a:r>
            <a:endParaRPr lang="en-US" altLang="en-US" sz="1600" dirty="0"/>
          </a:p>
          <a:p>
            <a:pPr marL="0" indent="0">
              <a:buNone/>
            </a:pPr>
            <a:r>
              <a:rPr lang="en-US" altLang="ja-JP" dirty="0"/>
              <a:t> </a:t>
            </a:r>
          </a:p>
        </p:txBody>
      </p:sp>
      <p:pic>
        <p:nvPicPr>
          <p:cNvPr id="2" name="Picture 1"/>
          <p:cNvPicPr>
            <a:picLocks noChangeAspect="1"/>
          </p:cNvPicPr>
          <p:nvPr/>
        </p:nvPicPr>
        <p:blipFill>
          <a:blip r:embed="rId4"/>
          <a:stretch>
            <a:fillRect/>
          </a:stretch>
        </p:blipFill>
        <p:spPr>
          <a:xfrm>
            <a:off x="4125432" y="751368"/>
            <a:ext cx="4885003" cy="3601606"/>
          </a:xfrm>
          <a:prstGeom prst="rect">
            <a:avLst/>
          </a:prstGeom>
        </p:spPr>
      </p:pic>
    </p:spTree>
    <p:custDataLst>
      <p:tags r:id="rId1"/>
    </p:custDataLst>
    <p:extLst>
      <p:ext uri="{BB962C8B-B14F-4D97-AF65-F5344CB8AC3E}">
        <p14:creationId xmlns:p14="http://schemas.microsoft.com/office/powerpoint/2010/main" val="342747469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 </a:t>
            </a:r>
            <a:br>
              <a:rPr lang="en-US" altLang="en-US" dirty="0"/>
            </a:br>
            <a:r>
              <a:rPr lang="en-US" altLang="en-US" dirty="0"/>
              <a:t>LANs and WANs (cont.)</a:t>
            </a:r>
            <a:endParaRPr lang="en-CA" altLang="en-US" dirty="0"/>
          </a:p>
        </p:txBody>
      </p:sp>
      <p:sp>
        <p:nvSpPr>
          <p:cNvPr id="13315" name="Content Placeholder 2"/>
          <p:cNvSpPr>
            <a:spLocks noGrp="1"/>
          </p:cNvSpPr>
          <p:nvPr>
            <p:ph idx="1"/>
          </p:nvPr>
        </p:nvSpPr>
        <p:spPr>
          <a:xfrm>
            <a:off x="283940" y="797709"/>
            <a:ext cx="4062002" cy="559699"/>
          </a:xfrm>
        </p:spPr>
        <p:txBody>
          <a:bodyPr/>
          <a:lstStyle/>
          <a:p>
            <a:pPr marL="0" indent="0">
              <a:buNone/>
            </a:pPr>
            <a:r>
              <a:rPr lang="en-US" dirty="0"/>
              <a:t>A LAN is a network infrastructure that spans a small geographical area. </a:t>
            </a:r>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5" name="Picture 4"/>
          <p:cNvPicPr>
            <a:picLocks noChangeAspect="1"/>
          </p:cNvPicPr>
          <p:nvPr/>
        </p:nvPicPr>
        <p:blipFill>
          <a:blip r:embed="rId3"/>
          <a:stretch>
            <a:fillRect/>
          </a:stretch>
        </p:blipFill>
        <p:spPr>
          <a:xfrm>
            <a:off x="396580" y="1357408"/>
            <a:ext cx="2556289" cy="1344169"/>
          </a:xfrm>
          <a:prstGeom prst="rect">
            <a:avLst/>
          </a:prstGeom>
        </p:spPr>
      </p:pic>
      <p:sp>
        <p:nvSpPr>
          <p:cNvPr id="2" name="Rectangle 1"/>
          <p:cNvSpPr/>
          <p:nvPr/>
        </p:nvSpPr>
        <p:spPr>
          <a:xfrm>
            <a:off x="4798060" y="742868"/>
            <a:ext cx="4232297" cy="584775"/>
          </a:xfrm>
          <a:prstGeom prst="rect">
            <a:avLst/>
          </a:prstGeom>
        </p:spPr>
        <p:txBody>
          <a:bodyPr wrap="square">
            <a:spAutoFit/>
          </a:bodyPr>
          <a:lstStyle/>
          <a:p>
            <a:r>
              <a:rPr lang="en-US" sz="1600" dirty="0">
                <a:solidFill>
                  <a:srgbClr val="000000"/>
                </a:solidFill>
              </a:rPr>
              <a:t>A WAN is a network infrastructure that spans a wide geographical area.</a:t>
            </a:r>
            <a:endParaRPr lang="en-CA" altLang="en-US" sz="1500" dirty="0">
              <a:solidFill>
                <a:srgbClr val="000000"/>
              </a:solidFill>
            </a:endParaRPr>
          </a:p>
        </p:txBody>
      </p:sp>
      <p:pic>
        <p:nvPicPr>
          <p:cNvPr id="6" name="Picture 5"/>
          <p:cNvPicPr>
            <a:picLocks noChangeAspect="1"/>
          </p:cNvPicPr>
          <p:nvPr/>
        </p:nvPicPr>
        <p:blipFill>
          <a:blip r:embed="rId4"/>
          <a:stretch>
            <a:fillRect/>
          </a:stretch>
        </p:blipFill>
        <p:spPr>
          <a:xfrm>
            <a:off x="4818150" y="1366630"/>
            <a:ext cx="3500526" cy="141292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085228832"/>
              </p:ext>
            </p:extLst>
          </p:nvPr>
        </p:nvGraphicFramePr>
        <p:xfrm>
          <a:off x="396580" y="2779550"/>
          <a:ext cx="8385544" cy="1699082"/>
        </p:xfrm>
        <a:graphic>
          <a:graphicData uri="http://schemas.openxmlformats.org/drawingml/2006/table">
            <a:tbl>
              <a:tblPr firstRow="1" bandRow="1">
                <a:tableStyleId>{5C22544A-7EE6-4342-B048-85BDC9FD1C3A}</a:tableStyleId>
              </a:tblPr>
              <a:tblGrid>
                <a:gridCol w="4012387">
                  <a:extLst>
                    <a:ext uri="{9D8B030D-6E8A-4147-A177-3AD203B41FA5}">
                      <a16:colId xmlns:a16="http://schemas.microsoft.com/office/drawing/2014/main" val="20000"/>
                    </a:ext>
                  </a:extLst>
                </a:gridCol>
                <a:gridCol w="4373157">
                  <a:extLst>
                    <a:ext uri="{9D8B030D-6E8A-4147-A177-3AD203B41FA5}">
                      <a16:colId xmlns:a16="http://schemas.microsoft.com/office/drawing/2014/main" val="20001"/>
                    </a:ext>
                  </a:extLst>
                </a:gridCol>
              </a:tblGrid>
              <a:tr h="331381">
                <a:tc>
                  <a:txBody>
                    <a:bodyPr/>
                    <a:lstStyle/>
                    <a:p>
                      <a:r>
                        <a:rPr lang="en-US" dirty="0"/>
                        <a:t>LAN</a:t>
                      </a:r>
                    </a:p>
                  </a:txBody>
                  <a:tcPr/>
                </a:tc>
                <a:tc>
                  <a:txBody>
                    <a:bodyPr/>
                    <a:lstStyle/>
                    <a:p>
                      <a:r>
                        <a:rPr lang="en-US" dirty="0"/>
                        <a:t>WAN</a:t>
                      </a:r>
                    </a:p>
                  </a:txBody>
                  <a:tcPr/>
                </a:tc>
                <a:extLst>
                  <a:ext uri="{0D108BD9-81ED-4DB2-BD59-A6C34878D82A}">
                    <a16:rowId xmlns:a16="http://schemas.microsoft.com/office/drawing/2014/main" val="10000"/>
                  </a:ext>
                </a:extLst>
              </a:tr>
              <a:tr h="331381">
                <a:tc>
                  <a:txBody>
                    <a:bodyPr/>
                    <a:lstStyle/>
                    <a:p>
                      <a:r>
                        <a:rPr lang="en-US" sz="1400" b="0" i="0" kern="1200" dirty="0">
                          <a:solidFill>
                            <a:schemeClr val="dk1"/>
                          </a:solidFill>
                          <a:effectLst/>
                          <a:latin typeface="+mn-lt"/>
                          <a:ea typeface="+mn-ea"/>
                          <a:cs typeface="+mn-cs"/>
                        </a:rPr>
                        <a:t>Interconnect end devices in a limited area.</a:t>
                      </a:r>
                      <a:endParaRPr lang="en-US" dirty="0"/>
                    </a:p>
                  </a:txBody>
                  <a:tcPr/>
                </a:tc>
                <a:tc>
                  <a:txBody>
                    <a:bodyPr/>
                    <a:lstStyle/>
                    <a:p>
                      <a:r>
                        <a:rPr lang="en-US" sz="1400" b="0" i="0" kern="1200" dirty="0">
                          <a:solidFill>
                            <a:schemeClr val="dk1"/>
                          </a:solidFill>
                          <a:effectLst/>
                          <a:latin typeface="+mn-lt"/>
                          <a:ea typeface="+mn-ea"/>
                          <a:cs typeface="+mn-cs"/>
                        </a:rPr>
                        <a:t>Interconnect LANs over wide geographical areas.</a:t>
                      </a:r>
                      <a:endParaRPr lang="en-US" dirty="0"/>
                    </a:p>
                  </a:txBody>
                  <a:tcPr/>
                </a:tc>
                <a:extLst>
                  <a:ext uri="{0D108BD9-81ED-4DB2-BD59-A6C34878D82A}">
                    <a16:rowId xmlns:a16="http://schemas.microsoft.com/office/drawing/2014/main" val="10001"/>
                  </a:ext>
                </a:extLst>
              </a:tr>
              <a:tr h="331381">
                <a:tc>
                  <a:txBody>
                    <a:bodyPr/>
                    <a:lstStyle/>
                    <a:p>
                      <a:r>
                        <a:rPr lang="en-US" sz="1400" b="0" i="0" kern="1200" dirty="0">
                          <a:solidFill>
                            <a:schemeClr val="dk1"/>
                          </a:solidFill>
                          <a:effectLst/>
                          <a:latin typeface="+mn-lt"/>
                          <a:ea typeface="+mn-ea"/>
                          <a:cs typeface="+mn-cs"/>
                        </a:rPr>
                        <a:t>Administered by a single organization or individual.</a:t>
                      </a:r>
                      <a:endParaRPr lang="en-US" dirty="0"/>
                    </a:p>
                  </a:txBody>
                  <a:tcPr/>
                </a:tc>
                <a:tc>
                  <a:txBody>
                    <a:bodyPr/>
                    <a:lstStyle/>
                    <a:p>
                      <a:r>
                        <a:rPr lang="en-US" sz="1400" b="0" i="0" kern="1200" dirty="0">
                          <a:solidFill>
                            <a:schemeClr val="dk1"/>
                          </a:solidFill>
                          <a:effectLst/>
                          <a:latin typeface="+mn-lt"/>
                          <a:ea typeface="+mn-ea"/>
                          <a:cs typeface="+mn-cs"/>
                        </a:rPr>
                        <a:t>Typically</a:t>
                      </a:r>
                      <a:r>
                        <a:rPr lang="en-US" sz="1400" b="0" i="0" kern="1200" baseline="0" dirty="0">
                          <a:solidFill>
                            <a:schemeClr val="dk1"/>
                          </a:solidFill>
                          <a:effectLst/>
                          <a:latin typeface="+mn-lt"/>
                          <a:ea typeface="+mn-ea"/>
                          <a:cs typeface="+mn-cs"/>
                        </a:rPr>
                        <a:t> a</a:t>
                      </a:r>
                      <a:r>
                        <a:rPr lang="en-US" sz="1400" b="0" i="0" kern="1200" dirty="0">
                          <a:solidFill>
                            <a:schemeClr val="dk1"/>
                          </a:solidFill>
                          <a:effectLst/>
                          <a:latin typeface="+mn-lt"/>
                          <a:ea typeface="+mn-ea"/>
                          <a:cs typeface="+mn-cs"/>
                        </a:rPr>
                        <a:t>dministered by one</a:t>
                      </a:r>
                      <a:r>
                        <a:rPr lang="en-US" sz="1400" b="0" i="0" kern="1200" baseline="0" dirty="0">
                          <a:solidFill>
                            <a:schemeClr val="dk1"/>
                          </a:solidFill>
                          <a:effectLst/>
                          <a:latin typeface="+mn-lt"/>
                          <a:ea typeface="+mn-ea"/>
                          <a:cs typeface="+mn-cs"/>
                        </a:rPr>
                        <a:t> or more</a:t>
                      </a:r>
                      <a:r>
                        <a:rPr lang="en-US" sz="1400" b="0" i="0" kern="1200" dirty="0">
                          <a:solidFill>
                            <a:schemeClr val="dk1"/>
                          </a:solidFill>
                          <a:effectLst/>
                          <a:latin typeface="+mn-lt"/>
                          <a:ea typeface="+mn-ea"/>
                          <a:cs typeface="+mn-cs"/>
                        </a:rPr>
                        <a:t> service providers.</a:t>
                      </a:r>
                      <a:endParaRPr lang="en-US" dirty="0"/>
                    </a:p>
                  </a:txBody>
                  <a:tcPr/>
                </a:tc>
                <a:extLst>
                  <a:ext uri="{0D108BD9-81ED-4DB2-BD59-A6C34878D82A}">
                    <a16:rowId xmlns:a16="http://schemas.microsoft.com/office/drawing/2014/main" val="10002"/>
                  </a:ext>
                </a:extLst>
              </a:tr>
              <a:tr h="331381">
                <a:tc>
                  <a:txBody>
                    <a:bodyPr/>
                    <a:lstStyle/>
                    <a:p>
                      <a:r>
                        <a:rPr lang="en-US" sz="1400" b="0" i="0" kern="1200" dirty="0">
                          <a:solidFill>
                            <a:schemeClr val="dk1"/>
                          </a:solidFill>
                          <a:effectLst/>
                          <a:latin typeface="+mn-lt"/>
                          <a:ea typeface="+mn-ea"/>
                          <a:cs typeface="+mn-cs"/>
                        </a:rPr>
                        <a:t>Provide high-speed bandwidth to internal devices.</a:t>
                      </a:r>
                      <a:endParaRPr lang="en-US" dirty="0"/>
                    </a:p>
                  </a:txBody>
                  <a:tcPr/>
                </a:tc>
                <a:tc>
                  <a:txBody>
                    <a:bodyPr/>
                    <a:lstStyle/>
                    <a:p>
                      <a:r>
                        <a:rPr lang="en-US" sz="1400" b="0" i="0" kern="1200" dirty="0">
                          <a:solidFill>
                            <a:schemeClr val="dk1"/>
                          </a:solidFill>
                          <a:effectLst/>
                          <a:latin typeface="+mn-lt"/>
                          <a:ea typeface="+mn-ea"/>
                          <a:cs typeface="+mn-cs"/>
                        </a:rPr>
                        <a:t>Typically provide slower speed links between LANs.</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990477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a:t>
            </a:r>
            <a:br>
              <a:rPr lang="en-US" altLang="en-US" dirty="0"/>
            </a:br>
            <a:r>
              <a:rPr lang="en-US" altLang="en-US" dirty="0"/>
              <a:t>The Internet</a:t>
            </a:r>
            <a:endParaRPr lang="en-CA" altLang="en-US" dirty="0"/>
          </a:p>
        </p:txBody>
      </p:sp>
      <p:sp>
        <p:nvSpPr>
          <p:cNvPr id="13315" name="Content Placeholder 2"/>
          <p:cNvSpPr>
            <a:spLocks noGrp="1"/>
          </p:cNvSpPr>
          <p:nvPr>
            <p:ph idx="1"/>
          </p:nvPr>
        </p:nvSpPr>
        <p:spPr>
          <a:xfrm>
            <a:off x="122284" y="798944"/>
            <a:ext cx="4170316" cy="4054993"/>
          </a:xfrm>
        </p:spPr>
        <p:txBody>
          <a:bodyPr/>
          <a:lstStyle/>
          <a:p>
            <a:pPr marL="0" indent="0">
              <a:buNone/>
            </a:pPr>
            <a:r>
              <a:rPr lang="en-US" altLang="en-US" sz="1600" dirty="0"/>
              <a:t>The internet is a worldwide collection of interconnected LANs and WANs. </a:t>
            </a:r>
          </a:p>
          <a:p>
            <a:pPr>
              <a:buFont typeface="Arial" panose="020B0604020202020204" pitchFamily="34" charset="0"/>
              <a:buChar char="•"/>
            </a:pPr>
            <a:r>
              <a:rPr lang="en-US" altLang="en-US" sz="1600" dirty="0"/>
              <a:t>LANs are connected to each other using WANs.</a:t>
            </a:r>
          </a:p>
          <a:p>
            <a:pPr>
              <a:buFont typeface="Arial" panose="020B0604020202020204" pitchFamily="34" charset="0"/>
              <a:buChar char="•"/>
            </a:pPr>
            <a:r>
              <a:rPr lang="en-US" altLang="en-US" sz="1600" dirty="0"/>
              <a:t>WANs may use copper wires, fiber optic cables, and wireless transmissions.</a:t>
            </a:r>
          </a:p>
          <a:p>
            <a:pPr marL="0" indent="0">
              <a:buNone/>
            </a:pPr>
            <a:r>
              <a:rPr lang="en-US" altLang="en-US" sz="1600" dirty="0"/>
              <a:t>The internet is not owned by any individual or group. The following groups were developed to help maintain structure on the internet:</a:t>
            </a:r>
          </a:p>
          <a:p>
            <a:pPr lvl="1"/>
            <a:r>
              <a:rPr lang="en-US" altLang="en-US" sz="1600" dirty="0"/>
              <a:t>IETF</a:t>
            </a:r>
          </a:p>
          <a:p>
            <a:pPr lvl="1"/>
            <a:r>
              <a:rPr lang="en-US" altLang="en-US" sz="1600" dirty="0"/>
              <a:t>ICANN</a:t>
            </a:r>
          </a:p>
          <a:p>
            <a:pPr lvl="1"/>
            <a:r>
              <a:rPr lang="en-US" altLang="en-US" sz="1600" dirty="0"/>
              <a:t>IAB</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80643" y="798944"/>
            <a:ext cx="4963357" cy="3239656"/>
          </a:xfrm>
          <a:prstGeom prst="rect">
            <a:avLst/>
          </a:prstGeom>
        </p:spPr>
      </p:pic>
    </p:spTree>
    <p:extLst>
      <p:ext uri="{BB962C8B-B14F-4D97-AF65-F5344CB8AC3E}">
        <p14:creationId xmlns:p14="http://schemas.microsoft.com/office/powerpoint/2010/main" val="2275468121"/>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16080</TotalTime>
  <Words>4898</Words>
  <Application>Microsoft Macintosh PowerPoint</Application>
  <PresentationFormat>Prezentácia na obrazovke (16:9)</PresentationFormat>
  <Paragraphs>633</Paragraphs>
  <Slides>63</Slides>
  <Notes>63</Notes>
  <HiddenSlides>0</HiddenSlides>
  <MMClips>0</MMClips>
  <ScaleCrop>false</ScaleCrop>
  <HeadingPairs>
    <vt:vector size="6" baseType="variant">
      <vt:variant>
        <vt:lpstr>Použité písma</vt:lpstr>
      </vt:variant>
      <vt:variant>
        <vt:i4>5</vt:i4>
      </vt:variant>
      <vt:variant>
        <vt:lpstr>Motív</vt:lpstr>
      </vt:variant>
      <vt:variant>
        <vt:i4>1</vt:i4>
      </vt:variant>
      <vt:variant>
        <vt:lpstr>Nadpisy snímok</vt:lpstr>
      </vt:variant>
      <vt:variant>
        <vt:i4>63</vt:i4>
      </vt:variant>
    </vt:vector>
  </HeadingPairs>
  <TitlesOfParts>
    <vt:vector size="69" baseType="lpstr">
      <vt:lpstr>Arial</vt:lpstr>
      <vt:lpstr>Calibri</vt:lpstr>
      <vt:lpstr>CiscoSans</vt:lpstr>
      <vt:lpstr>CiscoSans ExtraLight</vt:lpstr>
      <vt:lpstr>Wingdings</vt:lpstr>
      <vt:lpstr>Default Theme</vt:lpstr>
      <vt:lpstr>Module 1: Networking Today</vt:lpstr>
      <vt:lpstr>1.3 Network Representations and Topologies</vt:lpstr>
      <vt:lpstr>Network Representations and Topologies Network Representations</vt:lpstr>
      <vt:lpstr>Network Representations and Topologies Topology Diagrams</vt:lpstr>
      <vt:lpstr>1.4 Common Types of Networks</vt:lpstr>
      <vt:lpstr>Common Types of Networks Networks of Many Sizes</vt:lpstr>
      <vt:lpstr>Common Types of Networks LANs and WANs</vt:lpstr>
      <vt:lpstr>Common Types of Networks  LANs and WANs (cont.)</vt:lpstr>
      <vt:lpstr>Common Types of Networks The Internet</vt:lpstr>
      <vt:lpstr>Common Types of Networks Intranets and Extranets</vt:lpstr>
      <vt:lpstr>1.5 Internet Connections</vt:lpstr>
      <vt:lpstr>Internet Connections Home and Small Office Internet Connections</vt:lpstr>
      <vt:lpstr>Internet Connections Businesses Internet Connections</vt:lpstr>
      <vt:lpstr>Internet Connections The Converging Network</vt:lpstr>
      <vt:lpstr>1.6 Reliable Networks</vt:lpstr>
      <vt:lpstr>Reliable Network Network Architecture</vt:lpstr>
      <vt:lpstr>Reliable Network Fault Tolerance</vt:lpstr>
      <vt:lpstr>Reliable Network Scalability</vt:lpstr>
      <vt:lpstr>Reliable Network Quality of Service</vt:lpstr>
      <vt:lpstr>Reliable Network Network Security</vt:lpstr>
      <vt:lpstr>1.7 Network Trends</vt:lpstr>
      <vt:lpstr>Network Trends Recent Trends</vt:lpstr>
      <vt:lpstr>Network Trends Cloud Computing</vt:lpstr>
      <vt:lpstr>Network Trends Technology Trends in the Home</vt:lpstr>
      <vt:lpstr>Network Trends Powerline Networking</vt:lpstr>
      <vt:lpstr>Network Trends Wireless Broadband</vt:lpstr>
      <vt:lpstr>1.8 Network Security</vt:lpstr>
      <vt:lpstr>Network Security Security Threats (Cont.)</vt:lpstr>
      <vt:lpstr>Network Security Security Solutions</vt:lpstr>
      <vt:lpstr>Network Security Security Solutions (Cont.)</vt:lpstr>
      <vt:lpstr>Module 2: Basic Switch and End Device Configuration</vt:lpstr>
      <vt:lpstr>2.1 Cisco IOS Access</vt:lpstr>
      <vt:lpstr>Cisco IOS Access Operating Systems</vt:lpstr>
      <vt:lpstr>Cisco IOS Access GUI</vt:lpstr>
      <vt:lpstr>Cisco IOS Access Access Methods</vt:lpstr>
      <vt:lpstr>2.2 IOS Navigation</vt:lpstr>
      <vt:lpstr>IOS Navigation Primary Command Modes</vt:lpstr>
      <vt:lpstr>IOS Navigation Configuration Mode and Subconfiguration Modes</vt:lpstr>
      <vt:lpstr>IOS Navigation Navigation Between IOS Modes</vt:lpstr>
      <vt:lpstr>IOS Navigation Navigation Between IOS Modes (Cont.)</vt:lpstr>
      <vt:lpstr>2.3 The Command Structure</vt:lpstr>
      <vt:lpstr>The Command Structure Basic IOS Command Structure</vt:lpstr>
      <vt:lpstr>The Command Structure IOS Help Features</vt:lpstr>
      <vt:lpstr>The Command Structure Hot Keys and Shortcuts</vt:lpstr>
      <vt:lpstr>The Command Structure Hot Keys and Shortcuts (Cont.)</vt:lpstr>
      <vt:lpstr>The Command Structure Hot Keys and Shortcuts (Cont.)</vt:lpstr>
      <vt:lpstr>2.4 Basic Device Configuration</vt:lpstr>
      <vt:lpstr>Basic Device Configuration Device Names</vt:lpstr>
      <vt:lpstr>Basic Device Configuration Password Guidelines</vt:lpstr>
      <vt:lpstr>Basic Device Configuration Configure Passwords</vt:lpstr>
      <vt:lpstr>Basic Device Configuration Configure Passwords (Cont.)</vt:lpstr>
      <vt:lpstr>Basic Device Configuration Encrypt Passwords</vt:lpstr>
      <vt:lpstr>Basic Device Configuration Banner Messages</vt:lpstr>
      <vt:lpstr>2.5 Save Configurations</vt:lpstr>
      <vt:lpstr>Save Configurations Configuration Files</vt:lpstr>
      <vt:lpstr>Save Configurations Alter the Running Configurations</vt:lpstr>
      <vt:lpstr>2.6 Ports and Addresses</vt:lpstr>
      <vt:lpstr>Ports and Addresses IP Addresses</vt:lpstr>
      <vt:lpstr>Ports and Addresses IP Addresses (Cont.)</vt:lpstr>
      <vt:lpstr>Ports and Addresses Interfaces and Ports</vt:lpstr>
      <vt:lpstr>2.7 Configure IP Addressing</vt:lpstr>
      <vt:lpstr>Configure IP Addressing Switch Virtual Interface Configuration</vt:lpstr>
      <vt:lpstr>Prezentácia programu PowerPoint</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Július Baráth</cp:lastModifiedBy>
  <cp:revision>824</cp:revision>
  <dcterms:created xsi:type="dcterms:W3CDTF">2016-08-22T22:27:36Z</dcterms:created>
  <dcterms:modified xsi:type="dcterms:W3CDTF">2025-02-03T12:42:31Z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